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96" r:id="rId2"/>
    <p:sldId id="291" r:id="rId3"/>
    <p:sldId id="290" r:id="rId4"/>
    <p:sldId id="289" r:id="rId5"/>
    <p:sldId id="288" r:id="rId6"/>
    <p:sldId id="294" r:id="rId7"/>
    <p:sldId id="293" r:id="rId8"/>
    <p:sldId id="275" r:id="rId9"/>
    <p:sldId id="284" r:id="rId10"/>
    <p:sldId id="283" r:id="rId11"/>
    <p:sldId id="282" r:id="rId12"/>
    <p:sldId id="281" r:id="rId13"/>
    <p:sldId id="280" r:id="rId14"/>
    <p:sldId id="274" r:id="rId15"/>
    <p:sldId id="264" r:id="rId16"/>
    <p:sldId id="263" r:id="rId17"/>
    <p:sldId id="262" r:id="rId18"/>
    <p:sldId id="261" r:id="rId19"/>
    <p:sldId id="260" r:id="rId20"/>
    <p:sldId id="258" r:id="rId21"/>
    <p:sldId id="268" r:id="rId22"/>
    <p:sldId id="267" r:id="rId23"/>
    <p:sldId id="270" r:id="rId24"/>
    <p:sldId id="269" r:id="rId25"/>
    <p:sldId id="266" r:id="rId26"/>
    <p:sldId id="272"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0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46E6D-5763-4302-BD89-078E9C0F1E10}"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34BD5-1B57-4696-97D1-C7C17209D8FA}" type="slidenum">
              <a:rPr lang="en-US" smtClean="0"/>
              <a:t>‹#›</a:t>
            </a:fld>
            <a:endParaRPr lang="en-US"/>
          </a:p>
        </p:txBody>
      </p:sp>
    </p:spTree>
    <p:extLst>
      <p:ext uri="{BB962C8B-B14F-4D97-AF65-F5344CB8AC3E}">
        <p14:creationId xmlns:p14="http://schemas.microsoft.com/office/powerpoint/2010/main" val="2372264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34BD5-1B57-4696-97D1-C7C17209D8FA}" type="slidenum">
              <a:rPr lang="en-US" smtClean="0"/>
              <a:t>25</a:t>
            </a:fld>
            <a:endParaRPr lang="en-US"/>
          </a:p>
        </p:txBody>
      </p:sp>
    </p:spTree>
    <p:extLst>
      <p:ext uri="{BB962C8B-B14F-4D97-AF65-F5344CB8AC3E}">
        <p14:creationId xmlns:p14="http://schemas.microsoft.com/office/powerpoint/2010/main" val="1222222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34BD5-1B57-4696-97D1-C7C17209D8FA}" type="slidenum">
              <a:rPr lang="en-US" smtClean="0"/>
              <a:t>26</a:t>
            </a:fld>
            <a:endParaRPr lang="en-US"/>
          </a:p>
        </p:txBody>
      </p:sp>
    </p:spTree>
    <p:extLst>
      <p:ext uri="{BB962C8B-B14F-4D97-AF65-F5344CB8AC3E}">
        <p14:creationId xmlns:p14="http://schemas.microsoft.com/office/powerpoint/2010/main" val="6452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34BD5-1B57-4696-97D1-C7C17209D8FA}" type="slidenum">
              <a:rPr lang="en-US" smtClean="0"/>
              <a:t>27</a:t>
            </a:fld>
            <a:endParaRPr lang="en-US"/>
          </a:p>
        </p:txBody>
      </p:sp>
    </p:spTree>
    <p:extLst>
      <p:ext uri="{BB962C8B-B14F-4D97-AF65-F5344CB8AC3E}">
        <p14:creationId xmlns:p14="http://schemas.microsoft.com/office/powerpoint/2010/main" val="3102005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2186-E74F-40D7-9893-EE486AB40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C26056-BCDB-4E89-A1AD-0F1E23927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1AEF21-56F7-4E36-BDD6-A1577098C9AF}"/>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5" name="Footer Placeholder 4">
            <a:extLst>
              <a:ext uri="{FF2B5EF4-FFF2-40B4-BE49-F238E27FC236}">
                <a16:creationId xmlns:a16="http://schemas.microsoft.com/office/drawing/2014/main" id="{E1791124-21CB-443A-8B36-E5C27822A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DCF9B-D73D-4EA6-8D2D-C08A7859C39E}"/>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258399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B0B6-2FF5-4C7C-97CB-3EB80D0BA8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2036BA-2E1D-477C-BEDD-633D7E686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BBFE8C-0359-4DE9-A467-C872037120D6}"/>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5" name="Footer Placeholder 4">
            <a:extLst>
              <a:ext uri="{FF2B5EF4-FFF2-40B4-BE49-F238E27FC236}">
                <a16:creationId xmlns:a16="http://schemas.microsoft.com/office/drawing/2014/main" id="{7D2B9A28-71FA-403B-8F93-342282C9A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F0705-F056-47CB-B1C8-CDCCE7584FCA}"/>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224818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4E382-8F4C-40DB-ACDC-AC8D02CF98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2D797A-9856-448B-99F8-EBE5048A31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D804C-F5D9-4127-A365-4C8DD90E1A96}"/>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5" name="Footer Placeholder 4">
            <a:extLst>
              <a:ext uri="{FF2B5EF4-FFF2-40B4-BE49-F238E27FC236}">
                <a16:creationId xmlns:a16="http://schemas.microsoft.com/office/drawing/2014/main" id="{97886E98-4C66-4B81-87B7-7D308D82C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84F5A-2C6C-4663-AD00-71610E6C0508}"/>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3887414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E327-3AA2-484A-A3C0-3F5C9437F8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EBF867-1C17-4275-BABB-460277AC0D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46A2D-95B8-4C35-BBA9-C6F9962AFD08}"/>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5" name="Footer Placeholder 4">
            <a:extLst>
              <a:ext uri="{FF2B5EF4-FFF2-40B4-BE49-F238E27FC236}">
                <a16:creationId xmlns:a16="http://schemas.microsoft.com/office/drawing/2014/main" id="{F43365B1-BA8B-4E03-B829-941B2996F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696C3-EB12-446E-A5FE-9743237CE517}"/>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101830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B46F-5C84-4E10-A42A-3353F8FFD1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3B9A5-8EE0-4DF7-9E0F-F996C0FE2A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1CD2F2-E3AA-45A8-A54E-80D0CB549684}"/>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5" name="Footer Placeholder 4">
            <a:extLst>
              <a:ext uri="{FF2B5EF4-FFF2-40B4-BE49-F238E27FC236}">
                <a16:creationId xmlns:a16="http://schemas.microsoft.com/office/drawing/2014/main" id="{6D06517A-000C-4CEC-811B-8DE98ADA5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187FA-4EA1-4AF0-9369-3AD1F3431108}"/>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3585915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9C7E9-7A89-4913-964D-A10AF38C9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6F181-4666-445E-B378-932B930C6C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FE894-D7A9-4919-A780-2C1272B35A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E8ED2B-E30D-42B3-89C0-E33184742664}"/>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6" name="Footer Placeholder 5">
            <a:extLst>
              <a:ext uri="{FF2B5EF4-FFF2-40B4-BE49-F238E27FC236}">
                <a16:creationId xmlns:a16="http://schemas.microsoft.com/office/drawing/2014/main" id="{0AFCA253-C07F-42F4-ADBB-FD0FCF796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C14BDA-9698-400C-993A-5A3A1863E671}"/>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62700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5D8F-7346-4AF9-80F5-EB5508B292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D0257-3287-4F9C-8C23-B04827C08D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C62465-3BD5-4C25-AE8C-49391F4321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F6992D-9BD4-450B-96C2-03D2B0910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3297D9-F443-4D87-9442-BE7D288A48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041832-F2D0-4A3C-A396-4DA554AFAD36}"/>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8" name="Footer Placeholder 7">
            <a:extLst>
              <a:ext uri="{FF2B5EF4-FFF2-40B4-BE49-F238E27FC236}">
                <a16:creationId xmlns:a16="http://schemas.microsoft.com/office/drawing/2014/main" id="{9F4106C2-4CF2-4DB3-BFF1-320FB5664F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10A3C0-0464-46B9-81F2-6E5DACC41034}"/>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470625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1E39-169D-4DD1-BE19-06045A373E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3A0E35-1CE6-40DA-AA60-E9A929526855}"/>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4" name="Footer Placeholder 3">
            <a:extLst>
              <a:ext uri="{FF2B5EF4-FFF2-40B4-BE49-F238E27FC236}">
                <a16:creationId xmlns:a16="http://schemas.microsoft.com/office/drawing/2014/main" id="{76A247B0-D767-4DED-83E0-D8F2E01B71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40AC79-9DE5-4362-A53F-223A3F812546}"/>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316853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12546C-6FB8-4025-A9DD-8E3A74B37EA9}"/>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3" name="Footer Placeholder 2">
            <a:extLst>
              <a:ext uri="{FF2B5EF4-FFF2-40B4-BE49-F238E27FC236}">
                <a16:creationId xmlns:a16="http://schemas.microsoft.com/office/drawing/2014/main" id="{635C714A-CEAB-4FFA-9B86-DC8E56ED9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F90676-C2ED-4180-81DC-B52094F2A5BA}"/>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256589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3472-1845-4055-8CFD-263E0A878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220D25-0534-43D7-8628-917FC6CFC7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8C1298-1180-4EBD-84D6-7F67A31B1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63E8BA-9DBD-41CF-AD78-80BA80DE773E}"/>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6" name="Footer Placeholder 5">
            <a:extLst>
              <a:ext uri="{FF2B5EF4-FFF2-40B4-BE49-F238E27FC236}">
                <a16:creationId xmlns:a16="http://schemas.microsoft.com/office/drawing/2014/main" id="{97FC4CC7-4CCA-4DC2-B143-D33F04B04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AD28CC-B62C-4401-BD87-078CF1A36770}"/>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1417356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FE9B-F7FB-4BE0-981A-37232085D0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F305D9-80CE-4486-B4EE-001504F87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6E28EA-3AAE-4E48-8CA6-339EBE89A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07EC5-C88C-46E1-BAA5-4A8DDDA09F87}"/>
              </a:ext>
            </a:extLst>
          </p:cNvPr>
          <p:cNvSpPr>
            <a:spLocks noGrp="1"/>
          </p:cNvSpPr>
          <p:nvPr>
            <p:ph type="dt" sz="half" idx="10"/>
          </p:nvPr>
        </p:nvSpPr>
        <p:spPr/>
        <p:txBody>
          <a:bodyPr/>
          <a:lstStyle/>
          <a:p>
            <a:fld id="{CF4B7851-F431-44DC-A6F6-FB4E7464BC75}" type="datetimeFigureOut">
              <a:rPr lang="en-US" smtClean="0"/>
              <a:t>5/17/2023</a:t>
            </a:fld>
            <a:endParaRPr lang="en-US"/>
          </a:p>
        </p:txBody>
      </p:sp>
      <p:sp>
        <p:nvSpPr>
          <p:cNvPr id="6" name="Footer Placeholder 5">
            <a:extLst>
              <a:ext uri="{FF2B5EF4-FFF2-40B4-BE49-F238E27FC236}">
                <a16:creationId xmlns:a16="http://schemas.microsoft.com/office/drawing/2014/main" id="{6CEDC590-2CD1-4C4B-9057-60EC363B60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507FE3-F72F-405D-9180-F74239CAAF74}"/>
              </a:ext>
            </a:extLst>
          </p:cNvPr>
          <p:cNvSpPr>
            <a:spLocks noGrp="1"/>
          </p:cNvSpPr>
          <p:nvPr>
            <p:ph type="sldNum" sz="quarter" idx="12"/>
          </p:nvPr>
        </p:nvSpPr>
        <p:spPr/>
        <p:txBody>
          <a:bodyPr/>
          <a:lstStyle/>
          <a:p>
            <a:fld id="{8CA1AF1B-71D5-4B42-86C5-1077EC36C12A}" type="slidenum">
              <a:rPr lang="en-US" smtClean="0"/>
              <a:t>‹#›</a:t>
            </a:fld>
            <a:endParaRPr lang="en-US"/>
          </a:p>
        </p:txBody>
      </p:sp>
    </p:spTree>
    <p:extLst>
      <p:ext uri="{BB962C8B-B14F-4D97-AF65-F5344CB8AC3E}">
        <p14:creationId xmlns:p14="http://schemas.microsoft.com/office/powerpoint/2010/main" val="5356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958DE6-A437-4B57-B67F-7353903551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9C511D-C5E8-41C0-96D7-C855D4A12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F03CA-783A-48F9-8D89-A72E25D64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4B7851-F431-44DC-A6F6-FB4E7464BC75}" type="datetimeFigureOut">
              <a:rPr lang="en-US" smtClean="0"/>
              <a:t>5/17/2023</a:t>
            </a:fld>
            <a:endParaRPr lang="en-US"/>
          </a:p>
        </p:txBody>
      </p:sp>
      <p:sp>
        <p:nvSpPr>
          <p:cNvPr id="5" name="Footer Placeholder 4">
            <a:extLst>
              <a:ext uri="{FF2B5EF4-FFF2-40B4-BE49-F238E27FC236}">
                <a16:creationId xmlns:a16="http://schemas.microsoft.com/office/drawing/2014/main" id="{914621BA-D571-4B80-9463-A83433FCF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0811BF-3A84-4FC1-AE7F-D89C2D5260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1AF1B-71D5-4B42-86C5-1077EC36C12A}" type="slidenum">
              <a:rPr lang="en-US" smtClean="0"/>
              <a:t>‹#›</a:t>
            </a:fld>
            <a:endParaRPr lang="en-US"/>
          </a:p>
        </p:txBody>
      </p:sp>
    </p:spTree>
    <p:extLst>
      <p:ext uri="{BB962C8B-B14F-4D97-AF65-F5344CB8AC3E}">
        <p14:creationId xmlns:p14="http://schemas.microsoft.com/office/powerpoint/2010/main" val="40580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15.jpg"/><Relationship Id="rId4"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F252AF-B819-5CBA-A23A-7B502ACE8BE5}"/>
              </a:ext>
            </a:extLst>
          </p:cNvPr>
          <p:cNvPicPr>
            <a:picLocks noChangeAspect="1"/>
          </p:cNvPicPr>
          <p:nvPr/>
        </p:nvPicPr>
        <p:blipFill>
          <a:blip r:embed="rId2"/>
          <a:stretch>
            <a:fillRect/>
          </a:stretch>
        </p:blipFill>
        <p:spPr>
          <a:xfrm>
            <a:off x="-528" y="0"/>
            <a:ext cx="12192000" cy="6858000"/>
          </a:xfrm>
          <a:prstGeom prst="rect">
            <a:avLst/>
          </a:prstGeom>
        </p:spPr>
      </p:pic>
      <p:sp>
        <p:nvSpPr>
          <p:cNvPr id="5" name="TextBox 4">
            <a:extLst>
              <a:ext uri="{FF2B5EF4-FFF2-40B4-BE49-F238E27FC236}">
                <a16:creationId xmlns:a16="http://schemas.microsoft.com/office/drawing/2014/main" id="{8EF4034F-550A-3DDB-3875-A4EEEB6BBDDF}"/>
              </a:ext>
            </a:extLst>
          </p:cNvPr>
          <p:cNvSpPr txBox="1"/>
          <p:nvPr/>
        </p:nvSpPr>
        <p:spPr>
          <a:xfrm>
            <a:off x="2542802" y="3252865"/>
            <a:ext cx="7405142" cy="707886"/>
          </a:xfrm>
          <a:prstGeom prst="rect">
            <a:avLst/>
          </a:prstGeom>
          <a:noFill/>
        </p:spPr>
        <p:txBody>
          <a:bodyPr wrap="square" rtlCol="0">
            <a:spAutoFit/>
          </a:bodyPr>
          <a:lstStyle/>
          <a:p>
            <a:pPr algn="ctr"/>
            <a:r>
              <a:rPr lang="en-US" sz="4000" b="1" dirty="0">
                <a:solidFill>
                  <a:schemeClr val="bg1"/>
                </a:solidFill>
              </a:rPr>
              <a:t>Our Source</a:t>
            </a:r>
          </a:p>
        </p:txBody>
      </p:sp>
    </p:spTree>
    <p:extLst>
      <p:ext uri="{BB962C8B-B14F-4D97-AF65-F5344CB8AC3E}">
        <p14:creationId xmlns:p14="http://schemas.microsoft.com/office/powerpoint/2010/main" val="202775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E1C9D-1DC6-4E08-3ECF-64B693E39442}"/>
              </a:ext>
            </a:extLst>
          </p:cNvPr>
          <p:cNvPicPr>
            <a:picLocks noChangeAspect="1"/>
          </p:cNvPicPr>
          <p:nvPr/>
        </p:nvPicPr>
        <p:blipFill>
          <a:blip r:embed="rId2"/>
          <a:stretch>
            <a:fillRect/>
          </a:stretch>
        </p:blipFill>
        <p:spPr>
          <a:xfrm>
            <a:off x="-528" y="-297"/>
            <a:ext cx="12192528" cy="6858297"/>
          </a:xfrm>
          <a:prstGeom prst="rect">
            <a:avLst/>
          </a:prstGeom>
        </p:spPr>
      </p:pic>
    </p:spTree>
    <p:extLst>
      <p:ext uri="{BB962C8B-B14F-4D97-AF65-F5344CB8AC3E}">
        <p14:creationId xmlns:p14="http://schemas.microsoft.com/office/powerpoint/2010/main" val="89876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66D067-D5A9-31D1-9D68-2E6C33BA22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5594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E6DC7A-4548-A396-E48B-FEEB833DBCBD}"/>
              </a:ext>
            </a:extLst>
          </p:cNvPr>
          <p:cNvPicPr>
            <a:picLocks noChangeAspect="1"/>
          </p:cNvPicPr>
          <p:nvPr/>
        </p:nvPicPr>
        <p:blipFill>
          <a:blip r:embed="rId2"/>
          <a:stretch>
            <a:fillRect/>
          </a:stretch>
        </p:blipFill>
        <p:spPr>
          <a:xfrm>
            <a:off x="-1" y="-114449"/>
            <a:ext cx="12395465" cy="6972449"/>
          </a:xfrm>
          <a:prstGeom prst="rect">
            <a:avLst/>
          </a:prstGeom>
        </p:spPr>
      </p:pic>
    </p:spTree>
    <p:extLst>
      <p:ext uri="{BB962C8B-B14F-4D97-AF65-F5344CB8AC3E}">
        <p14:creationId xmlns:p14="http://schemas.microsoft.com/office/powerpoint/2010/main" val="1955582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6B7E4-E256-DA55-D7C1-67A4FE2CA8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275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raffic light has changed to red&#10;&#10;Description automatically generated with low confidence">
            <a:extLst>
              <a:ext uri="{FF2B5EF4-FFF2-40B4-BE49-F238E27FC236}">
                <a16:creationId xmlns:a16="http://schemas.microsoft.com/office/drawing/2014/main" id="{46F5C0D7-4B5E-66E8-0311-44572445CF98}"/>
              </a:ext>
            </a:extLst>
          </p:cNvPr>
          <p:cNvPicPr>
            <a:picLocks noChangeAspect="1"/>
          </p:cNvPicPr>
          <p:nvPr/>
        </p:nvPicPr>
        <p:blipFill rotWithShape="1">
          <a:blip r:embed="rId2">
            <a:extLst>
              <a:ext uri="{28A0092B-C50C-407E-A947-70E740481C1C}">
                <a14:useLocalDpi xmlns:a14="http://schemas.microsoft.com/office/drawing/2010/main" val="0"/>
              </a:ext>
            </a:extLst>
          </a:blip>
          <a:srcRect l="2392" r="20496"/>
          <a:stretch/>
        </p:blipFill>
        <p:spPr>
          <a:xfrm>
            <a:off x="2787418" y="975"/>
            <a:ext cx="9401433" cy="6858000"/>
          </a:xfrm>
          <a:prstGeom prst="rect">
            <a:avLst/>
          </a:prstGeom>
        </p:spPr>
      </p:pic>
      <p:pic>
        <p:nvPicPr>
          <p:cNvPr id="5" name="Picture 4" descr="Graphical user interface&#10;&#10;Description automatically generated with low confidence">
            <a:extLst>
              <a:ext uri="{FF2B5EF4-FFF2-40B4-BE49-F238E27FC236}">
                <a16:creationId xmlns:a16="http://schemas.microsoft.com/office/drawing/2014/main" id="{9799C8DE-3F28-53FB-E1ED-68491AF4FD2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custGeom>
            <a:avLst/>
            <a:gdLst/>
            <a:ahLst/>
            <a:cxnLst/>
            <a:rect l="l" t="t" r="r" b="b"/>
            <a:pathLst>
              <a:path w="12192000" h="6858000">
                <a:moveTo>
                  <a:pt x="10767920" y="0"/>
                </a:moveTo>
                <a:lnTo>
                  <a:pt x="12192000" y="0"/>
                </a:lnTo>
                <a:lnTo>
                  <a:pt x="12192000" y="927417"/>
                </a:lnTo>
                <a:lnTo>
                  <a:pt x="12082763" y="823269"/>
                </a:lnTo>
                <a:cubicBezTo>
                  <a:pt x="11719580" y="493176"/>
                  <a:pt x="11300738" y="223239"/>
                  <a:pt x="10841978" y="29200"/>
                </a:cubicBezTo>
                <a:close/>
                <a:moveTo>
                  <a:pt x="6012882" y="0"/>
                </a:moveTo>
                <a:lnTo>
                  <a:pt x="7504417" y="0"/>
                </a:lnTo>
                <a:lnTo>
                  <a:pt x="7430359" y="29200"/>
                </a:lnTo>
                <a:cubicBezTo>
                  <a:pt x="5857467" y="694478"/>
                  <a:pt x="4753816" y="2251936"/>
                  <a:pt x="4753816" y="4067166"/>
                </a:cubicBezTo>
                <a:cubicBezTo>
                  <a:pt x="4753816" y="5126051"/>
                  <a:pt x="5129364" y="6097221"/>
                  <a:pt x="5754532" y="6854750"/>
                </a:cubicBezTo>
                <a:lnTo>
                  <a:pt x="5757486" y="6858000"/>
                </a:lnTo>
                <a:lnTo>
                  <a:pt x="4830677" y="6858000"/>
                </a:lnTo>
                <a:lnTo>
                  <a:pt x="4745134" y="6724465"/>
                </a:lnTo>
                <a:cubicBezTo>
                  <a:pt x="4274836" y="5949876"/>
                  <a:pt x="4004010" y="5040579"/>
                  <a:pt x="4004010" y="4067979"/>
                </a:cubicBezTo>
                <a:cubicBezTo>
                  <a:pt x="4004010" y="2476453"/>
                  <a:pt x="4729195" y="1054430"/>
                  <a:pt x="5866922" y="114788"/>
                </a:cubicBezTo>
                <a:close/>
                <a:moveTo>
                  <a:pt x="0" y="0"/>
                </a:moveTo>
                <a:lnTo>
                  <a:pt x="4336230" y="0"/>
                </a:lnTo>
                <a:lnTo>
                  <a:pt x="4279837" y="65151"/>
                </a:lnTo>
                <a:cubicBezTo>
                  <a:pt x="3384436" y="1150943"/>
                  <a:pt x="2846555" y="2542953"/>
                  <a:pt x="2846555" y="4060687"/>
                </a:cubicBezTo>
                <a:cubicBezTo>
                  <a:pt x="2846555" y="5036374"/>
                  <a:pt x="3068843" y="5960103"/>
                  <a:pt x="3465501" y="6783922"/>
                </a:cubicBezTo>
                <a:lnTo>
                  <a:pt x="3503413" y="6858000"/>
                </a:lnTo>
                <a:lnTo>
                  <a:pt x="0" y="6858000"/>
                </a:lnTo>
                <a:close/>
              </a:path>
            </a:pathLst>
          </a:custGeom>
        </p:spPr>
      </p:pic>
      <p:sp>
        <p:nvSpPr>
          <p:cNvPr id="11" name="Freeform 95">
            <a:extLst>
              <a:ext uri="{FF2B5EF4-FFF2-40B4-BE49-F238E27FC236}">
                <a16:creationId xmlns:a16="http://schemas.microsoft.com/office/drawing/2014/main" id="{5EFCEEFE-DD72-4E23-A203-092AB1A62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46555" y="-18287"/>
            <a:ext cx="9373908" cy="6920069"/>
          </a:xfrm>
          <a:custGeom>
            <a:avLst/>
            <a:gdLst>
              <a:gd name="connsiteX0" fmla="*/ 9363722 w 9373908"/>
              <a:gd name="connsiteY0" fmla="*/ 0 h 6920069"/>
              <a:gd name="connsiteX1" fmla="*/ 9373908 w 9373908"/>
              <a:gd name="connsiteY1" fmla="*/ 0 h 6920069"/>
              <a:gd name="connsiteX2" fmla="*/ 9373908 w 9373908"/>
              <a:gd name="connsiteY2" fmla="*/ 8011 h 6920069"/>
              <a:gd name="connsiteX3" fmla="*/ 4704244 w 9373908"/>
              <a:gd name="connsiteY3" fmla="*/ 0 h 6920069"/>
              <a:gd name="connsiteX4" fmla="*/ 7874983 w 9373908"/>
              <a:gd name="connsiteY4" fmla="*/ 0 h 6920069"/>
              <a:gd name="connsiteX5" fmla="*/ 7995423 w 9373908"/>
              <a:gd name="connsiteY5" fmla="*/ 47488 h 6920069"/>
              <a:gd name="connsiteX6" fmla="*/ 9236208 w 9373908"/>
              <a:gd name="connsiteY6" fmla="*/ 841557 h 6920069"/>
              <a:gd name="connsiteX7" fmla="*/ 9373908 w 9373908"/>
              <a:gd name="connsiteY7" fmla="*/ 972842 h 6920069"/>
              <a:gd name="connsiteX8" fmla="*/ 9373908 w 9373908"/>
              <a:gd name="connsiteY8" fmla="*/ 6920069 h 6920069"/>
              <a:gd name="connsiteX9" fmla="*/ 2950722 w 9373908"/>
              <a:gd name="connsiteY9" fmla="*/ 6920069 h 6920069"/>
              <a:gd name="connsiteX10" fmla="*/ 2907977 w 9373908"/>
              <a:gd name="connsiteY10" fmla="*/ 6873037 h 6920069"/>
              <a:gd name="connsiteX11" fmla="*/ 1907260 w 9373908"/>
              <a:gd name="connsiteY11" fmla="*/ 4085454 h 6920069"/>
              <a:gd name="connsiteX12" fmla="*/ 4583804 w 9373908"/>
              <a:gd name="connsiteY12" fmla="*/ 47488 h 6920069"/>
              <a:gd name="connsiteX13" fmla="*/ 1505505 w 9373908"/>
              <a:gd name="connsiteY13" fmla="*/ 0 h 6920069"/>
              <a:gd name="connsiteX14" fmla="*/ 3189581 w 9373908"/>
              <a:gd name="connsiteY14" fmla="*/ 0 h 6920069"/>
              <a:gd name="connsiteX15" fmla="*/ 3020368 w 9373908"/>
              <a:gd name="connsiteY15" fmla="*/ 133076 h 6920069"/>
              <a:gd name="connsiteX16" fmla="*/ 1157455 w 9373908"/>
              <a:gd name="connsiteY16" fmla="*/ 4086267 h 6920069"/>
              <a:gd name="connsiteX17" fmla="*/ 1898579 w 9373908"/>
              <a:gd name="connsiteY17" fmla="*/ 6742753 h 6920069"/>
              <a:gd name="connsiteX18" fmla="*/ 2012168 w 9373908"/>
              <a:gd name="connsiteY18" fmla="*/ 6920069 h 6920069"/>
              <a:gd name="connsiteX19" fmla="*/ 679265 w 9373908"/>
              <a:gd name="connsiteY19" fmla="*/ 6920069 h 6920069"/>
              <a:gd name="connsiteX20" fmla="*/ 618946 w 9373908"/>
              <a:gd name="connsiteY20" fmla="*/ 6802210 h 6920069"/>
              <a:gd name="connsiteX21" fmla="*/ 0 w 9373908"/>
              <a:gd name="connsiteY21" fmla="*/ 4078975 h 6920069"/>
              <a:gd name="connsiteX22" fmla="*/ 1433282 w 9373908"/>
              <a:gd name="connsiteY22" fmla="*/ 83440 h 69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73908" h="6920069">
                <a:moveTo>
                  <a:pt x="9363722" y="0"/>
                </a:moveTo>
                <a:lnTo>
                  <a:pt x="9373908" y="0"/>
                </a:lnTo>
                <a:lnTo>
                  <a:pt x="9373908" y="8011"/>
                </a:lnTo>
                <a:close/>
                <a:moveTo>
                  <a:pt x="4704244" y="0"/>
                </a:moveTo>
                <a:lnTo>
                  <a:pt x="7874983" y="0"/>
                </a:lnTo>
                <a:lnTo>
                  <a:pt x="7995423" y="47488"/>
                </a:lnTo>
                <a:cubicBezTo>
                  <a:pt x="8454183" y="241528"/>
                  <a:pt x="8873025" y="511464"/>
                  <a:pt x="9236208" y="841557"/>
                </a:cubicBezTo>
                <a:lnTo>
                  <a:pt x="9373908" y="972842"/>
                </a:lnTo>
                <a:lnTo>
                  <a:pt x="9373908" y="6920069"/>
                </a:lnTo>
                <a:lnTo>
                  <a:pt x="2950722" y="6920069"/>
                </a:lnTo>
                <a:lnTo>
                  <a:pt x="2907977" y="6873037"/>
                </a:lnTo>
                <a:cubicBezTo>
                  <a:pt x="2282808" y="6115509"/>
                  <a:pt x="1907260" y="5144339"/>
                  <a:pt x="1907260" y="4085454"/>
                </a:cubicBezTo>
                <a:cubicBezTo>
                  <a:pt x="1907260" y="2270224"/>
                  <a:pt x="3010912" y="712766"/>
                  <a:pt x="4583804" y="47488"/>
                </a:cubicBezTo>
                <a:close/>
                <a:moveTo>
                  <a:pt x="1505505" y="0"/>
                </a:moveTo>
                <a:lnTo>
                  <a:pt x="3189581" y="0"/>
                </a:lnTo>
                <a:lnTo>
                  <a:pt x="3020368" y="133076"/>
                </a:lnTo>
                <a:cubicBezTo>
                  <a:pt x="1882640" y="1072718"/>
                  <a:pt x="1157455" y="2494741"/>
                  <a:pt x="1157455" y="4086267"/>
                </a:cubicBezTo>
                <a:cubicBezTo>
                  <a:pt x="1157455" y="5058867"/>
                  <a:pt x="1428281" y="5968164"/>
                  <a:pt x="1898579" y="6742753"/>
                </a:cubicBezTo>
                <a:lnTo>
                  <a:pt x="2012168" y="6920069"/>
                </a:lnTo>
                <a:lnTo>
                  <a:pt x="679265" y="6920069"/>
                </a:lnTo>
                <a:lnTo>
                  <a:pt x="618946" y="6802210"/>
                </a:lnTo>
                <a:cubicBezTo>
                  <a:pt x="222288" y="5978391"/>
                  <a:pt x="0" y="5054662"/>
                  <a:pt x="0" y="4078975"/>
                </a:cubicBezTo>
                <a:cubicBezTo>
                  <a:pt x="0" y="2561242"/>
                  <a:pt x="537881" y="1169231"/>
                  <a:pt x="1433282" y="83440"/>
                </a:cubicBezTo>
                <a:close/>
              </a:path>
            </a:pathLst>
          </a:custGeom>
          <a:noFill/>
          <a:ln w="603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5">
            <a:extLst>
              <a:ext uri="{FF2B5EF4-FFF2-40B4-BE49-F238E27FC236}">
                <a16:creationId xmlns:a16="http://schemas.microsoft.com/office/drawing/2014/main" id="{2A73F40A-89D3-430B-96F3-4FFB3CCF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lumMod val="85000"/>
              <a:lumOff val="15000"/>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a:xfrm>
            <a:off x="6707020" y="3429000"/>
            <a:ext cx="5276850" cy="850754"/>
          </a:xfrm>
        </p:spPr>
        <p:txBody>
          <a:bodyPr>
            <a:normAutofit/>
          </a:bodyPr>
          <a:lstStyle/>
          <a:p>
            <a:r>
              <a:rPr lang="en-US" sz="4800" b="1" i="1" dirty="0"/>
              <a:t>Traffic light circuit</a:t>
            </a:r>
          </a:p>
        </p:txBody>
      </p:sp>
    </p:spTree>
    <p:extLst>
      <p:ext uri="{BB962C8B-B14F-4D97-AF65-F5344CB8AC3E}">
        <p14:creationId xmlns:p14="http://schemas.microsoft.com/office/powerpoint/2010/main" val="88999643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C4356D9-9009-CD3A-CEF4-1503F16C3F1A}"/>
              </a:ext>
            </a:extLst>
          </p:cNvPr>
          <p:cNvSpPr txBox="1"/>
          <p:nvPr/>
        </p:nvSpPr>
        <p:spPr>
          <a:xfrm>
            <a:off x="500063" y="471488"/>
            <a:ext cx="11258550" cy="5078313"/>
          </a:xfrm>
          <a:prstGeom prst="rect">
            <a:avLst/>
          </a:prstGeom>
          <a:noFill/>
        </p:spPr>
        <p:txBody>
          <a:bodyPr wrap="square" rtlCol="0">
            <a:spAutoFit/>
          </a:bodyPr>
          <a:lstStyle/>
          <a:p>
            <a:pPr marL="457200" indent="-457200">
              <a:buFont typeface="Wingdings" panose="05000000000000000000" pitchFamily="2" charset="2"/>
              <a:buChar char="v"/>
            </a:pPr>
            <a:r>
              <a:rPr lang="en-US" sz="3600" b="1" i="0" dirty="0">
                <a:effectLst/>
                <a:latin typeface="Helvetica Neue"/>
              </a:rPr>
              <a:t>What is a traffic light ?</a:t>
            </a:r>
          </a:p>
          <a:p>
            <a:endParaRPr lang="en-US" sz="3200" b="1" i="0" dirty="0">
              <a:effectLst/>
              <a:latin typeface="Helvetica Neue"/>
            </a:endParaRPr>
          </a:p>
          <a:p>
            <a:r>
              <a:rPr lang="en-US" sz="3200" b="1" dirty="0">
                <a:solidFill>
                  <a:schemeClr val="bg2"/>
                </a:solidFill>
                <a:effectLst/>
                <a:latin typeface="Times New Roman" panose="02020603050405020304" pitchFamily="18" charset="0"/>
                <a:ea typeface="Calibri" panose="020F0502020204030204" pitchFamily="34" charset="0"/>
                <a:cs typeface="Arial" panose="020B0604020202020204" pitchFamily="34" charset="0"/>
              </a:rPr>
              <a:t>Traffic light is a machine that regulates traffic in the streets, whether to regulate the directions of cars or to cross pedestrians, and you can imagine the world without traffic lights and how many accidents could happen if there were no traffic lights.</a:t>
            </a:r>
          </a:p>
          <a:p>
            <a:endParaRPr lang="en-US" sz="320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a:p>
            <a:r>
              <a:rPr lang="en-US" sz="3200" b="1" dirty="0">
                <a:solidFill>
                  <a:schemeClr val="bg2"/>
                </a:solidFill>
                <a:effectLst/>
                <a:latin typeface="Calibri" panose="020F0502020204030204" pitchFamily="34" charset="0"/>
                <a:ea typeface="Calibri" panose="020F0502020204030204" pitchFamily="34" charset="0"/>
                <a:cs typeface="Arial" panose="020B0604020202020204" pitchFamily="34" charset="0"/>
              </a:rPr>
              <a:t>It is very important in our </a:t>
            </a:r>
            <a:r>
              <a:rPr lang="en-US" sz="3200" b="1" dirty="0" err="1">
                <a:solidFill>
                  <a:schemeClr val="bg2"/>
                </a:solidFill>
                <a:effectLst/>
                <a:latin typeface="Calibri" panose="020F0502020204030204" pitchFamily="34" charset="0"/>
                <a:ea typeface="Calibri" panose="020F0502020204030204" pitchFamily="34" charset="0"/>
                <a:cs typeface="Arial" panose="020B0604020202020204" pitchFamily="34" charset="0"/>
              </a:rPr>
              <a:t>life</a:t>
            </a:r>
            <a:r>
              <a:rPr lang="en-US" sz="3200" b="1" dirty="0" err="1">
                <a:solidFill>
                  <a:schemeClr val="bg2"/>
                </a:solidFill>
                <a:latin typeface="Calibri" panose="020F0502020204030204" pitchFamily="34" charset="0"/>
                <a:ea typeface="Calibri" panose="020F0502020204030204" pitchFamily="34" charset="0"/>
                <a:cs typeface="Arial" panose="020B0604020202020204" pitchFamily="34" charset="0"/>
              </a:rPr>
              <a:t>,So</a:t>
            </a:r>
            <a:r>
              <a:rPr lang="en-US" sz="3200" b="1" dirty="0">
                <a:solidFill>
                  <a:schemeClr val="bg2"/>
                </a:solidFill>
                <a:latin typeface="Calibri" panose="020F0502020204030204" pitchFamily="34" charset="0"/>
                <a:ea typeface="Calibri" panose="020F0502020204030204" pitchFamily="34" charset="0"/>
                <a:cs typeface="Arial" panose="020B0604020202020204" pitchFamily="34" charset="0"/>
              </a:rPr>
              <a:t> our project is to design a traffic light circuit. </a:t>
            </a:r>
            <a:endParaRPr lang="en-US" sz="3200" b="1" dirty="0"/>
          </a:p>
        </p:txBody>
      </p:sp>
    </p:spTree>
    <p:extLst>
      <p:ext uri="{BB962C8B-B14F-4D97-AF65-F5344CB8AC3E}">
        <p14:creationId xmlns:p14="http://schemas.microsoft.com/office/powerpoint/2010/main" val="1291162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046AD88-2DBB-FC78-33D4-CB2BB6DD8059}"/>
              </a:ext>
            </a:extLst>
          </p:cNvPr>
          <p:cNvSpPr txBox="1"/>
          <p:nvPr/>
        </p:nvSpPr>
        <p:spPr>
          <a:xfrm>
            <a:off x="185738" y="171449"/>
            <a:ext cx="11801475" cy="5632311"/>
          </a:xfrm>
          <a:prstGeom prst="rect">
            <a:avLst/>
          </a:prstGeom>
          <a:noFill/>
        </p:spPr>
        <p:txBody>
          <a:bodyPr wrap="square" rtlCol="0">
            <a:spAutoFit/>
          </a:bodyPr>
          <a:lstStyle/>
          <a:p>
            <a:pPr marL="571500" indent="-571500">
              <a:buFont typeface="Wingdings" panose="05000000000000000000" pitchFamily="2" charset="2"/>
              <a:buChar char="v"/>
            </a:pPr>
            <a:r>
              <a:rPr lang="en-US" sz="4000" b="1" u="sng" dirty="0"/>
              <a:t>Working Principle:</a:t>
            </a:r>
          </a:p>
          <a:p>
            <a:endParaRPr lang="en-US" sz="3600" b="1" u="sng" dirty="0"/>
          </a:p>
          <a:p>
            <a:pPr algn="ctr"/>
            <a:endParaRPr lang="en-US" sz="3200" b="1" i="0" dirty="0">
              <a:solidFill>
                <a:schemeClr val="bg1"/>
              </a:solidFill>
              <a:effectLst/>
              <a:cs typeface="Helvetica Neue"/>
            </a:endParaRPr>
          </a:p>
          <a:p>
            <a:pPr algn="ctr"/>
            <a:r>
              <a:rPr lang="en-US" sz="3600" b="1" i="0" dirty="0">
                <a:solidFill>
                  <a:schemeClr val="bg1"/>
                </a:solidFill>
                <a:effectLst/>
                <a:cs typeface="Helvetica Neue"/>
              </a:rPr>
              <a:t>The working and operation of traffic lights control circuit, the main IC is 4017 counter IC which is used to glow the Red, Yellow and Green LED respectively. The 555 timer acts as a pulse(clock) generator providing an input to the 4017 counter IC.</a:t>
            </a:r>
            <a:endParaRPr lang="ar-EG" sz="3600" b="1" i="0" dirty="0">
              <a:solidFill>
                <a:schemeClr val="bg1"/>
              </a:solidFill>
              <a:effectLst/>
              <a:cs typeface="Helvetica Neue"/>
            </a:endParaRPr>
          </a:p>
          <a:p>
            <a:br>
              <a:rPr lang="en-US" sz="3600" b="0" i="0" dirty="0">
                <a:solidFill>
                  <a:srgbClr val="BDC1C6"/>
                </a:solidFill>
                <a:effectLst/>
                <a:latin typeface="Helvetica Neue"/>
              </a:rPr>
            </a:br>
            <a:endParaRPr lang="en-US" sz="3600" b="1" u="sng" dirty="0"/>
          </a:p>
        </p:txBody>
      </p:sp>
    </p:spTree>
    <p:extLst>
      <p:ext uri="{BB962C8B-B14F-4D97-AF65-F5344CB8AC3E}">
        <p14:creationId xmlns:p14="http://schemas.microsoft.com/office/powerpoint/2010/main" val="82544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A60BAD7-547A-6D2C-201A-6493BABF04B8}"/>
              </a:ext>
            </a:extLst>
          </p:cNvPr>
          <p:cNvSpPr txBox="1"/>
          <p:nvPr/>
        </p:nvSpPr>
        <p:spPr>
          <a:xfrm>
            <a:off x="242888" y="357188"/>
            <a:ext cx="11844337" cy="769441"/>
          </a:xfrm>
          <a:prstGeom prst="rect">
            <a:avLst/>
          </a:prstGeom>
          <a:noFill/>
        </p:spPr>
        <p:txBody>
          <a:bodyPr wrap="square" rtlCol="0">
            <a:spAutoFit/>
          </a:bodyPr>
          <a:lstStyle/>
          <a:p>
            <a:pPr algn="ctr"/>
            <a:r>
              <a:rPr lang="en-US" sz="4400" b="1" i="1" dirty="0">
                <a:effectLst/>
                <a:latin typeface="Times New Roman" panose="02020603050405020304" pitchFamily="18" charset="0"/>
                <a:ea typeface="Calibri" panose="020F0502020204030204" pitchFamily="34" charset="0"/>
              </a:rPr>
              <a:t>components</a:t>
            </a:r>
            <a:endParaRPr lang="en-US" sz="4400" dirty="0"/>
          </a:p>
        </p:txBody>
      </p:sp>
      <p:cxnSp>
        <p:nvCxnSpPr>
          <p:cNvPr id="7" name="Straight Connector 6">
            <a:extLst>
              <a:ext uri="{FF2B5EF4-FFF2-40B4-BE49-F238E27FC236}">
                <a16:creationId xmlns:a16="http://schemas.microsoft.com/office/drawing/2014/main" id="{2701C988-E429-A29A-BC4C-95BC1263C39E}"/>
              </a:ext>
            </a:extLst>
          </p:cNvPr>
          <p:cNvCxnSpPr>
            <a:cxnSpLocks/>
          </p:cNvCxnSpPr>
          <p:nvPr/>
        </p:nvCxnSpPr>
        <p:spPr>
          <a:xfrm>
            <a:off x="381000" y="1122363"/>
            <a:ext cx="11591925"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952B09DC-2744-180E-AC2D-9FAC5FDFCDB4}"/>
              </a:ext>
            </a:extLst>
          </p:cNvPr>
          <p:cNvCxnSpPr>
            <a:cxnSpLocks/>
          </p:cNvCxnSpPr>
          <p:nvPr/>
        </p:nvCxnSpPr>
        <p:spPr>
          <a:xfrm>
            <a:off x="671512" y="1122363"/>
            <a:ext cx="0" cy="18288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502D5E0-A46D-948E-665F-0BAE25E0C026}"/>
              </a:ext>
            </a:extLst>
          </p:cNvPr>
          <p:cNvCxnSpPr>
            <a:cxnSpLocks/>
          </p:cNvCxnSpPr>
          <p:nvPr/>
        </p:nvCxnSpPr>
        <p:spPr>
          <a:xfrm>
            <a:off x="2457450" y="1122362"/>
            <a:ext cx="0" cy="301752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110A0FBD-EF2A-BEFA-F372-AFB5A9B99558}"/>
              </a:ext>
            </a:extLst>
          </p:cNvPr>
          <p:cNvCxnSpPr/>
          <p:nvPr/>
        </p:nvCxnSpPr>
        <p:spPr>
          <a:xfrm>
            <a:off x="4786314" y="1122362"/>
            <a:ext cx="0" cy="36576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C62FD4C3-DD5C-32B9-D32F-4E0728F96252}"/>
              </a:ext>
            </a:extLst>
          </p:cNvPr>
          <p:cNvCxnSpPr/>
          <p:nvPr/>
        </p:nvCxnSpPr>
        <p:spPr>
          <a:xfrm>
            <a:off x="6843712" y="1122362"/>
            <a:ext cx="0" cy="36576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1AD3CC90-4D20-2838-219F-75263921D21C}"/>
              </a:ext>
            </a:extLst>
          </p:cNvPr>
          <p:cNvCxnSpPr>
            <a:cxnSpLocks/>
          </p:cNvCxnSpPr>
          <p:nvPr/>
        </p:nvCxnSpPr>
        <p:spPr>
          <a:xfrm>
            <a:off x="11329988" y="1122362"/>
            <a:ext cx="0" cy="18288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20F1FD72-F01C-CAB0-13B6-D759296E166D}"/>
              </a:ext>
            </a:extLst>
          </p:cNvPr>
          <p:cNvCxnSpPr>
            <a:cxnSpLocks/>
          </p:cNvCxnSpPr>
          <p:nvPr/>
        </p:nvCxnSpPr>
        <p:spPr>
          <a:xfrm>
            <a:off x="9244013" y="1122363"/>
            <a:ext cx="0" cy="301752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D35F7AEB-0F03-5E4E-24C0-2CAC143F9F27}"/>
              </a:ext>
            </a:extLst>
          </p:cNvPr>
          <p:cNvSpPr txBox="1"/>
          <p:nvPr/>
        </p:nvSpPr>
        <p:spPr>
          <a:xfrm>
            <a:off x="200024" y="3157538"/>
            <a:ext cx="1885949" cy="369332"/>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3 Resistors 10K</a:t>
            </a:r>
            <a:endParaRPr lang="en-US" dirty="0"/>
          </a:p>
        </p:txBody>
      </p:sp>
      <p:sp>
        <p:nvSpPr>
          <p:cNvPr id="30" name="TextBox 29">
            <a:extLst>
              <a:ext uri="{FF2B5EF4-FFF2-40B4-BE49-F238E27FC236}">
                <a16:creationId xmlns:a16="http://schemas.microsoft.com/office/drawing/2014/main" id="{B422589A-6622-061A-0460-FBEFD4ADC206}"/>
              </a:ext>
            </a:extLst>
          </p:cNvPr>
          <p:cNvSpPr txBox="1"/>
          <p:nvPr/>
        </p:nvSpPr>
        <p:spPr>
          <a:xfrm>
            <a:off x="1509713" y="4471988"/>
            <a:ext cx="2019300" cy="369332"/>
          </a:xfrm>
          <a:prstGeom prst="rect">
            <a:avLst/>
          </a:prstGeom>
          <a:noFill/>
        </p:spPr>
        <p:txBody>
          <a:bodyPr wrap="square" rtlCol="0">
            <a:spAutoFit/>
          </a:bodyPr>
          <a:lstStyle/>
          <a:p>
            <a:pPr algn="ctr"/>
            <a:r>
              <a:rPr lang="en-US" sz="1800" b="1" dirty="0">
                <a:effectLst/>
                <a:latin typeface="Times New Roman" panose="02020603050405020304" pitchFamily="18" charset="0"/>
                <a:ea typeface="Calibri" panose="020F0502020204030204" pitchFamily="34" charset="0"/>
              </a:rPr>
              <a:t>10 Diodes 1N4007</a:t>
            </a:r>
            <a:endParaRPr lang="en-US" dirty="0"/>
          </a:p>
        </p:txBody>
      </p:sp>
      <p:sp>
        <p:nvSpPr>
          <p:cNvPr id="33" name="TextBox 32">
            <a:extLst>
              <a:ext uri="{FF2B5EF4-FFF2-40B4-BE49-F238E27FC236}">
                <a16:creationId xmlns:a16="http://schemas.microsoft.com/office/drawing/2014/main" id="{C308071D-E217-F692-E614-2B5224D6E1DD}"/>
              </a:ext>
            </a:extLst>
          </p:cNvPr>
          <p:cNvSpPr txBox="1"/>
          <p:nvPr/>
        </p:nvSpPr>
        <p:spPr>
          <a:xfrm>
            <a:off x="3929066" y="4855130"/>
            <a:ext cx="1714496" cy="369332"/>
          </a:xfrm>
          <a:prstGeom prst="rect">
            <a:avLst/>
          </a:prstGeom>
          <a:noFill/>
        </p:spPr>
        <p:txBody>
          <a:bodyPr wrap="square" rtlCol="0">
            <a:spAutoFit/>
          </a:bodyPr>
          <a:lstStyle/>
          <a:p>
            <a:r>
              <a:rPr lang="en-US" b="1" dirty="0"/>
              <a:t>IC 4017 Counter</a:t>
            </a:r>
          </a:p>
        </p:txBody>
      </p:sp>
      <p:sp>
        <p:nvSpPr>
          <p:cNvPr id="34" name="TextBox 33">
            <a:extLst>
              <a:ext uri="{FF2B5EF4-FFF2-40B4-BE49-F238E27FC236}">
                <a16:creationId xmlns:a16="http://schemas.microsoft.com/office/drawing/2014/main" id="{E6D86465-1617-782E-B13A-E78B884AAEF6}"/>
              </a:ext>
            </a:extLst>
          </p:cNvPr>
          <p:cNvSpPr txBox="1"/>
          <p:nvPr/>
        </p:nvSpPr>
        <p:spPr>
          <a:xfrm>
            <a:off x="6317455" y="4855130"/>
            <a:ext cx="1604965" cy="369332"/>
          </a:xfrm>
          <a:prstGeom prst="rect">
            <a:avLst/>
          </a:prstGeom>
          <a:noFill/>
        </p:spPr>
        <p:txBody>
          <a:bodyPr wrap="square" rtlCol="0">
            <a:spAutoFit/>
          </a:bodyPr>
          <a:lstStyle/>
          <a:p>
            <a:r>
              <a:rPr lang="en-US" b="1" dirty="0"/>
              <a:t>IC 555 Timer</a:t>
            </a:r>
          </a:p>
        </p:txBody>
      </p:sp>
      <p:sp>
        <p:nvSpPr>
          <p:cNvPr id="35" name="TextBox 34">
            <a:extLst>
              <a:ext uri="{FF2B5EF4-FFF2-40B4-BE49-F238E27FC236}">
                <a16:creationId xmlns:a16="http://schemas.microsoft.com/office/drawing/2014/main" id="{D87843B3-6FD9-90AF-AC5A-94930BBC6AF7}"/>
              </a:ext>
            </a:extLst>
          </p:cNvPr>
          <p:cNvSpPr txBox="1"/>
          <p:nvPr/>
        </p:nvSpPr>
        <p:spPr>
          <a:xfrm>
            <a:off x="8686803" y="4194989"/>
            <a:ext cx="1828798" cy="923330"/>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LED-Red</a:t>
            </a:r>
          </a:p>
          <a:p>
            <a:r>
              <a:rPr lang="en-US" b="1" dirty="0">
                <a:latin typeface="Times New Roman" panose="02020603050405020304" pitchFamily="18" charset="0"/>
                <a:ea typeface="Calibri" panose="020F0502020204030204" pitchFamily="34" charset="0"/>
              </a:rPr>
              <a:t>LED-Y</a:t>
            </a:r>
            <a:r>
              <a:rPr lang="en-US" sz="1800" b="1" dirty="0">
                <a:effectLst/>
                <a:latin typeface="Times New Roman" panose="02020603050405020304" pitchFamily="18" charset="0"/>
                <a:ea typeface="Calibri" panose="020F0502020204030204" pitchFamily="34" charset="0"/>
              </a:rPr>
              <a:t>ellow</a:t>
            </a:r>
            <a:endParaRPr lang="en-US" b="1" dirty="0">
              <a:latin typeface="Times New Roman" panose="02020603050405020304" pitchFamily="18" charset="0"/>
              <a:ea typeface="Calibri" panose="020F0502020204030204" pitchFamily="34" charset="0"/>
            </a:endParaRPr>
          </a:p>
          <a:p>
            <a:r>
              <a:rPr lang="en-US" b="1" dirty="0">
                <a:latin typeface="Times New Roman" panose="02020603050405020304" pitchFamily="18" charset="0"/>
                <a:ea typeface="Calibri" panose="020F0502020204030204" pitchFamily="34" charset="0"/>
              </a:rPr>
              <a:t>LED-Green</a:t>
            </a:r>
            <a:endParaRPr lang="en-US" dirty="0"/>
          </a:p>
        </p:txBody>
      </p:sp>
      <p:sp>
        <p:nvSpPr>
          <p:cNvPr id="36" name="TextBox 35">
            <a:extLst>
              <a:ext uri="{FF2B5EF4-FFF2-40B4-BE49-F238E27FC236}">
                <a16:creationId xmlns:a16="http://schemas.microsoft.com/office/drawing/2014/main" id="{40FF9B59-FC15-45A0-BF2B-39BD284CBA4E}"/>
              </a:ext>
            </a:extLst>
          </p:cNvPr>
          <p:cNvSpPr txBox="1"/>
          <p:nvPr/>
        </p:nvSpPr>
        <p:spPr>
          <a:xfrm>
            <a:off x="9925050" y="3140631"/>
            <a:ext cx="2009776" cy="369332"/>
          </a:xfrm>
          <a:prstGeom prst="rect">
            <a:avLst/>
          </a:prstGeom>
          <a:noFill/>
        </p:spPr>
        <p:txBody>
          <a:bodyPr wrap="square" rtlCol="0">
            <a:spAutoFit/>
          </a:bodyPr>
          <a:lstStyle/>
          <a:p>
            <a:pPr algn="r"/>
            <a:r>
              <a:rPr lang="en-US" sz="1800" b="1" dirty="0">
                <a:effectLst/>
                <a:latin typeface="Times New Roman" panose="02020603050405020304" pitchFamily="18" charset="0"/>
                <a:ea typeface="Calibri" panose="020F0502020204030204" pitchFamily="34" charset="0"/>
              </a:rPr>
              <a:t>Capacitor 100uF</a:t>
            </a:r>
            <a:endParaRPr lang="en-US" dirty="0"/>
          </a:p>
        </p:txBody>
      </p:sp>
    </p:spTree>
    <p:extLst>
      <p:ext uri="{BB962C8B-B14F-4D97-AF65-F5344CB8AC3E}">
        <p14:creationId xmlns:p14="http://schemas.microsoft.com/office/powerpoint/2010/main" val="343078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98798DC-F154-D58D-E5FF-67C74F69CEF1}"/>
              </a:ext>
            </a:extLst>
          </p:cNvPr>
          <p:cNvSpPr txBox="1"/>
          <p:nvPr/>
        </p:nvSpPr>
        <p:spPr>
          <a:xfrm>
            <a:off x="5636418" y="2693194"/>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490282F0-5372-8DC3-A4E7-35F9E1E7D61A}"/>
              </a:ext>
            </a:extLst>
          </p:cNvPr>
          <p:cNvSpPr txBox="1"/>
          <p:nvPr/>
        </p:nvSpPr>
        <p:spPr>
          <a:xfrm>
            <a:off x="200025" y="128588"/>
            <a:ext cx="11787188" cy="8421280"/>
          </a:xfrm>
          <a:prstGeom prst="rect">
            <a:avLst/>
          </a:prstGeom>
          <a:noFill/>
        </p:spPr>
        <p:txBody>
          <a:bodyPr wrap="square" rtlCol="0">
            <a:spAutoFit/>
          </a:bodyPr>
          <a:lstStyle/>
          <a:p>
            <a:pPr marL="571500" indent="-571500">
              <a:buFont typeface="Wingdings" panose="05000000000000000000" pitchFamily="2" charset="2"/>
              <a:buChar char="v"/>
            </a:pPr>
            <a:r>
              <a:rPr lang="en-US" sz="3600" b="1" i="1" dirty="0"/>
              <a:t>Explanation of components:</a:t>
            </a:r>
          </a:p>
          <a:p>
            <a:pPr marL="571500" indent="-571500">
              <a:buFont typeface="Wingdings" panose="05000000000000000000" pitchFamily="2" charset="2"/>
              <a:buChar char="ü"/>
            </a:pPr>
            <a:r>
              <a:rPr lang="en-US" sz="3600" b="1" dirty="0">
                <a:solidFill>
                  <a:srgbClr val="002060"/>
                </a:solidFill>
              </a:rPr>
              <a:t>IC 555 Timer</a:t>
            </a:r>
          </a:p>
          <a:p>
            <a:r>
              <a:rPr lang="en-US" sz="2800" dirty="0">
                <a:solidFill>
                  <a:schemeClr val="bg1"/>
                </a:solidFill>
              </a:rPr>
              <a:t>The 555 timer IC is an integrated circuit (chip) used in a variety of timer, delay, pulse generation, and oscillator application.</a:t>
            </a:r>
            <a:endParaRPr lang="en-US" sz="3200" dirty="0">
              <a:solidFill>
                <a:schemeClr val="bg1"/>
              </a:solidFill>
            </a:endParaRPr>
          </a:p>
          <a:p>
            <a:r>
              <a:rPr lang="en-US" sz="2800" b="0" i="0" dirty="0">
                <a:solidFill>
                  <a:schemeClr val="bg1"/>
                </a:solidFill>
                <a:effectLst/>
                <a:latin typeface="Lato" panose="020F0502020204030203" pitchFamily="34" charset="0"/>
              </a:rPr>
              <a:t>It is extremely robust and stable 8-pin device that can be operated either as a very accurate Monostable, Bistable or Astable Multivibrator to produce a variety of applications such as one-shot or delay timers, pulse generation, LED and lamp flasher……</a:t>
            </a:r>
          </a:p>
          <a:p>
            <a:pPr marL="0" marR="0" algn="l">
              <a:lnSpc>
                <a:spcPct val="107000"/>
              </a:lnSpc>
              <a:spcBef>
                <a:spcPts val="0"/>
              </a:spcBef>
              <a:spcAft>
                <a:spcPts val="800"/>
              </a:spcAft>
            </a:pPr>
            <a:r>
              <a:rPr lang="en-US" sz="2800" dirty="0">
                <a:solidFill>
                  <a:schemeClr val="bg1"/>
                </a:solidFill>
                <a:latin typeface="Lato" panose="020F0502020204030203" pitchFamily="34" charset="0"/>
              </a:rPr>
              <a:t> in our project we will use it (Astable Mode) as clock generator </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where</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the signal changes from ON to OFF and their time can be controlled by the relationship</a:t>
            </a:r>
            <a:endParaRPr lang="en-US"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dirty="0">
                <a:effectLst/>
                <a:highlight>
                  <a:srgbClr val="C0C0C0"/>
                </a:highlight>
                <a:latin typeface="Times New Roman" panose="02020603050405020304" pitchFamily="18" charset="0"/>
                <a:ea typeface="Calibri" panose="020F0502020204030204" pitchFamily="34" charset="0"/>
                <a:cs typeface="Arial" panose="020B0604020202020204" pitchFamily="34" charset="0"/>
              </a:rPr>
              <a:t>T(ON) = 0.693 * (R1+R2) * C</a:t>
            </a:r>
            <a:endParaRPr lang="en-US" sz="2400" dirty="0">
              <a:effectLst/>
              <a:highlight>
                <a:srgbClr val="C0C0C0"/>
              </a:highligh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2400" dirty="0">
                <a:effectLst/>
                <a:highlight>
                  <a:srgbClr val="C0C0C0"/>
                </a:highlight>
                <a:latin typeface="Times New Roman" panose="02020603050405020304" pitchFamily="18" charset="0"/>
                <a:ea typeface="Calibri" panose="020F0502020204030204" pitchFamily="34" charset="0"/>
                <a:cs typeface="Arial" panose="020B0604020202020204" pitchFamily="34" charset="0"/>
              </a:rPr>
              <a:t>T(OFF) = 0.693 * R2 * C</a:t>
            </a:r>
            <a:endParaRPr lang="en-US" sz="2400" dirty="0">
              <a:effectLst/>
              <a:highlight>
                <a:srgbClr val="C0C0C0"/>
              </a:highlight>
              <a:latin typeface="Calibri" panose="020F0502020204030204" pitchFamily="34" charset="0"/>
              <a:ea typeface="Calibri" panose="020F0502020204030204" pitchFamily="34" charset="0"/>
              <a:cs typeface="Arial" panose="020B0604020202020204" pitchFamily="34" charset="0"/>
            </a:endParaRPr>
          </a:p>
          <a:p>
            <a:endParaRPr lang="en-US" sz="3200" b="1" dirty="0">
              <a:solidFill>
                <a:schemeClr val="bg1"/>
              </a:solidFill>
            </a:endParaRPr>
          </a:p>
          <a:p>
            <a:endParaRPr lang="en-US" sz="3600" b="1" dirty="0">
              <a:solidFill>
                <a:srgbClr val="002060"/>
              </a:solidFill>
            </a:endParaRPr>
          </a:p>
          <a:p>
            <a:endParaRPr lang="en-US" sz="3600" b="1" i="1" dirty="0"/>
          </a:p>
          <a:p>
            <a:endParaRPr lang="en-US" sz="3600" b="1" i="1" dirty="0"/>
          </a:p>
        </p:txBody>
      </p:sp>
    </p:spTree>
    <p:extLst>
      <p:ext uri="{BB962C8B-B14F-4D97-AF65-F5344CB8AC3E}">
        <p14:creationId xmlns:p14="http://schemas.microsoft.com/office/powerpoint/2010/main" val="379060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Picture 5" descr="A picture containing text, electronics&#10;&#10;Description automatically generated">
            <a:extLst>
              <a:ext uri="{FF2B5EF4-FFF2-40B4-BE49-F238E27FC236}">
                <a16:creationId xmlns:a16="http://schemas.microsoft.com/office/drawing/2014/main" id="{1F64839E-449A-1A22-EB29-38F5B2279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86" y="211137"/>
            <a:ext cx="6567489" cy="6475413"/>
          </a:xfrm>
          <a:prstGeom prst="rect">
            <a:avLst/>
          </a:prstGeom>
        </p:spPr>
      </p:pic>
      <p:sp>
        <p:nvSpPr>
          <p:cNvPr id="7" name="TextBox 6">
            <a:extLst>
              <a:ext uri="{FF2B5EF4-FFF2-40B4-BE49-F238E27FC236}">
                <a16:creationId xmlns:a16="http://schemas.microsoft.com/office/drawing/2014/main" id="{1BCE3E64-A055-9B8B-A585-4EE32D5D4063}"/>
              </a:ext>
            </a:extLst>
          </p:cNvPr>
          <p:cNvSpPr txBox="1"/>
          <p:nvPr/>
        </p:nvSpPr>
        <p:spPr>
          <a:xfrm>
            <a:off x="6772276" y="211137"/>
            <a:ext cx="4986338" cy="6463308"/>
          </a:xfrm>
          <a:prstGeom prst="rect">
            <a:avLst/>
          </a:prstGeom>
          <a:noFill/>
        </p:spPr>
        <p:txBody>
          <a:bodyPr wrap="square" rtlCol="0">
            <a:spAutoFit/>
          </a:bodyPr>
          <a:lstStyle/>
          <a:p>
            <a:endParaRPr lang="en-US" sz="2400" dirty="0"/>
          </a:p>
          <a:p>
            <a:r>
              <a:rPr lang="en-US" sz="2400" dirty="0"/>
              <a:t>• </a:t>
            </a:r>
            <a:r>
              <a:rPr lang="en-US" sz="2400" b="1" dirty="0"/>
              <a:t>Pin 1</a:t>
            </a:r>
            <a:r>
              <a:rPr lang="en-US" sz="2400" dirty="0"/>
              <a:t>. </a:t>
            </a:r>
            <a:r>
              <a:rPr lang="en-US" sz="2400" b="1" dirty="0"/>
              <a:t>– Ground, </a:t>
            </a:r>
            <a:r>
              <a:rPr lang="en-US" sz="2400" dirty="0">
                <a:solidFill>
                  <a:schemeClr val="bg1"/>
                </a:solidFill>
              </a:rPr>
              <a:t>The ground pin connects the 555 timer to the negative (0v) supply .</a:t>
            </a:r>
          </a:p>
          <a:p>
            <a:endParaRPr lang="en-US" sz="2400" dirty="0">
              <a:solidFill>
                <a:schemeClr val="bg1"/>
              </a:solidFill>
            </a:endParaRPr>
          </a:p>
          <a:p>
            <a:r>
              <a:rPr lang="en-US" sz="2400" b="1" dirty="0"/>
              <a:t>•Pin 2. –</a:t>
            </a:r>
            <a:r>
              <a:rPr lang="en-US" sz="2400" dirty="0"/>
              <a:t> </a:t>
            </a:r>
            <a:r>
              <a:rPr lang="en-US" sz="2400" b="1" dirty="0"/>
              <a:t>Trigger</a:t>
            </a:r>
            <a:r>
              <a:rPr lang="en-US" sz="2400" dirty="0"/>
              <a:t>, </a:t>
            </a:r>
            <a:r>
              <a:rPr lang="en-US" sz="2400" b="0" i="0" dirty="0">
                <a:solidFill>
                  <a:schemeClr val="bg1"/>
                </a:solidFill>
                <a:effectLst/>
                <a:latin typeface="Verdana" panose="020B0604030504040204" pitchFamily="34" charset="0"/>
              </a:rPr>
              <a:t>The OUT pin goes high and a timing interval starts when this input falls below 1/3 </a:t>
            </a:r>
            <a:r>
              <a:rPr lang="en-US" sz="2400" b="0" i="1" dirty="0" err="1">
                <a:solidFill>
                  <a:schemeClr val="bg1"/>
                </a:solidFill>
                <a:effectLst/>
                <a:latin typeface="Verdana" panose="020B0604030504040204" pitchFamily="34" charset="0"/>
              </a:rPr>
              <a:t>V</a:t>
            </a:r>
            <a:r>
              <a:rPr lang="en-US" sz="2400" b="0" i="0" dirty="0" err="1">
                <a:solidFill>
                  <a:schemeClr val="bg1"/>
                </a:solidFill>
                <a:effectLst/>
                <a:latin typeface="Verdana" panose="020B0604030504040204" pitchFamily="34" charset="0"/>
              </a:rPr>
              <a:t>cc</a:t>
            </a:r>
            <a:r>
              <a:rPr lang="en-US" sz="2400" b="0" i="0" dirty="0">
                <a:solidFill>
                  <a:schemeClr val="bg1"/>
                </a:solidFill>
                <a:effectLst/>
                <a:latin typeface="Verdana" panose="020B0604030504040204" pitchFamily="34" charset="0"/>
              </a:rPr>
              <a:t> causing the output to switch from a “LOW” to a “HIGH” state</a:t>
            </a:r>
            <a:r>
              <a:rPr lang="en-US" b="0" i="0" dirty="0">
                <a:solidFill>
                  <a:schemeClr val="bg1"/>
                </a:solidFill>
                <a:effectLst/>
                <a:latin typeface="Verdana" panose="020B0604030504040204" pitchFamily="34" charset="0"/>
              </a:rPr>
              <a:t>.</a:t>
            </a:r>
          </a:p>
          <a:p>
            <a:endParaRPr lang="en-US" b="0" i="0" dirty="0">
              <a:solidFill>
                <a:schemeClr val="bg1"/>
              </a:solidFill>
              <a:effectLst/>
              <a:latin typeface="Verdana" panose="020B0604030504040204" pitchFamily="34" charset="0"/>
            </a:endParaRPr>
          </a:p>
          <a:p>
            <a:r>
              <a:rPr lang="en-US" sz="2400" b="1" i="0" u="none" strike="noStrike" dirty="0">
                <a:effectLst/>
                <a:latin typeface="Lato" panose="020F0502020204030203" pitchFamily="34" charset="0"/>
              </a:rPr>
              <a:t>• Pin 3. –</a:t>
            </a:r>
            <a:r>
              <a:rPr lang="en-US" sz="2400" b="1" i="0" dirty="0">
                <a:effectLst/>
                <a:latin typeface="Lato" panose="020F0502020204030203" pitchFamily="34" charset="0"/>
              </a:rPr>
              <a:t> Output,</a:t>
            </a:r>
            <a:r>
              <a:rPr lang="en-US" sz="2400" dirty="0">
                <a:effectLst/>
                <a:latin typeface="Times New Roman" panose="02020603050405020304" pitchFamily="18" charset="0"/>
                <a:ea typeface="Calibri" panose="020F0502020204030204" pitchFamily="34" charset="0"/>
                <a:cs typeface="Arial" panose="020B0604020202020204" pitchFamily="34" charset="0"/>
              </a:rPr>
              <a:t> </a:t>
            </a:r>
            <a:r>
              <a:rPr lang="en-US" sz="2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the output of the integrated circuit and connect to the input of element IC 4017.</a:t>
            </a:r>
          </a:p>
          <a:p>
            <a:endParaRPr lang="en-US" sz="2400" dirty="0">
              <a:latin typeface="Times New Roman" panose="02020603050405020304" pitchFamily="18" charset="0"/>
              <a:ea typeface="Calibri" panose="020F0502020204030204" pitchFamily="34" charset="0"/>
              <a:cs typeface="Arial" panose="020B0604020202020204" pitchFamily="34" charset="0"/>
            </a:endParaRPr>
          </a:p>
          <a:p>
            <a:endParaRPr lang="en-US" b="1" i="0" dirty="0">
              <a:effectLst/>
              <a:latin typeface="Verdana" panose="020B0604030504040204" pitchFamily="34" charset="0"/>
            </a:endParaRPr>
          </a:p>
          <a:p>
            <a:endParaRPr lang="en-US" dirty="0"/>
          </a:p>
        </p:txBody>
      </p:sp>
    </p:spTree>
    <p:extLst>
      <p:ext uri="{BB962C8B-B14F-4D97-AF65-F5344CB8AC3E}">
        <p14:creationId xmlns:p14="http://schemas.microsoft.com/office/powerpoint/2010/main" val="1907562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5BEC1D-3858-F467-47FA-11C42E8C7A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9868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9753805-0969-C2DB-6C6D-AADE4318CFFE}"/>
              </a:ext>
            </a:extLst>
          </p:cNvPr>
          <p:cNvSpPr txBox="1"/>
          <p:nvPr/>
        </p:nvSpPr>
        <p:spPr>
          <a:xfrm>
            <a:off x="254833" y="314793"/>
            <a:ext cx="11677337" cy="6740307"/>
          </a:xfrm>
          <a:prstGeom prst="rect">
            <a:avLst/>
          </a:prstGeom>
          <a:noFill/>
        </p:spPr>
        <p:txBody>
          <a:bodyPr wrap="square" rtlCol="0">
            <a:spAutoFit/>
          </a:bodyPr>
          <a:lstStyle/>
          <a:p>
            <a:r>
              <a:rPr lang="en-US" sz="2400" b="1" dirty="0"/>
              <a:t>• Pin 4. – Reset</a:t>
            </a:r>
            <a:r>
              <a:rPr lang="en-US" sz="2000" dirty="0">
                <a:solidFill>
                  <a:schemeClr val="bg1"/>
                </a:solidFill>
              </a:rPr>
              <a:t>, </a:t>
            </a:r>
            <a:r>
              <a:rPr lang="en-US" sz="2400" dirty="0">
                <a:solidFill>
                  <a:schemeClr val="bg1"/>
                </a:solidFill>
              </a:rPr>
              <a:t>This pin is used to “reset” the internal Flip-flop controlling the state of the output, pin 3. This is an active-low input and is generally connected to a logic “1”level when not used to prevent any unwanted resetting of the output.</a:t>
            </a:r>
          </a:p>
          <a:p>
            <a:endParaRPr lang="en-US" sz="2400" dirty="0"/>
          </a:p>
          <a:p>
            <a:r>
              <a:rPr lang="en-US" sz="2000" b="0" i="0" u="none" strike="noStrike" dirty="0">
                <a:effectLst/>
                <a:latin typeface="Lato" panose="020F0502020204030203" pitchFamily="34" charset="0"/>
              </a:rPr>
              <a:t>• </a:t>
            </a:r>
            <a:r>
              <a:rPr lang="en-US" sz="2000" b="1" i="0" u="none" strike="noStrike" dirty="0">
                <a:effectLst/>
                <a:latin typeface="Lato" panose="020F0502020204030203" pitchFamily="34" charset="0"/>
              </a:rPr>
              <a:t>Pin 5. </a:t>
            </a:r>
            <a:r>
              <a:rPr lang="en-US" sz="2000" b="1" i="0" dirty="0">
                <a:effectLst/>
                <a:latin typeface="Lato" panose="020F0502020204030203" pitchFamily="34" charset="0"/>
              </a:rPr>
              <a:t> </a:t>
            </a:r>
            <a:r>
              <a:rPr lang="en-US" sz="2000" b="1" dirty="0">
                <a:latin typeface="Lato" panose="020F0502020204030203" pitchFamily="34" charset="0"/>
              </a:rPr>
              <a:t>–</a:t>
            </a:r>
            <a:r>
              <a:rPr lang="en-US" sz="2000" b="1" i="0" dirty="0">
                <a:effectLst/>
                <a:latin typeface="Lato" panose="020F0502020204030203" pitchFamily="34" charset="0"/>
              </a:rPr>
              <a:t>Control Voltage,</a:t>
            </a:r>
            <a:r>
              <a:rPr lang="en-US" sz="1800" dirty="0">
                <a:effectLst/>
                <a:latin typeface="Times New Roman" panose="02020603050405020304" pitchFamily="18" charset="0"/>
                <a:ea typeface="Calibri" panose="020F0502020204030204" pitchFamily="34" charset="0"/>
              </a:rPr>
              <a:t> </a:t>
            </a:r>
            <a:r>
              <a:rPr lang="en-US" sz="2400" dirty="0">
                <a:solidFill>
                  <a:schemeClr val="bg1"/>
                </a:solidFill>
                <a:effectLst/>
                <a:latin typeface="Times New Roman" panose="02020603050405020304" pitchFamily="18" charset="0"/>
                <a:ea typeface="Calibri" panose="020F0502020204030204" pitchFamily="34" charset="0"/>
              </a:rPr>
              <a:t>The control voltage, usually connected to </a:t>
            </a:r>
            <a:r>
              <a:rPr lang="en-US" sz="2400" b="0" i="0" dirty="0">
                <a:solidFill>
                  <a:schemeClr val="bg1"/>
                </a:solidFill>
                <a:effectLst/>
                <a:latin typeface="Lato" panose="020F0502020204030203" pitchFamily="34" charset="0"/>
              </a:rPr>
              <a:t>ground via a 10nF capacitor to eliminate any noise.</a:t>
            </a:r>
          </a:p>
          <a:p>
            <a:endParaRPr lang="en-US" sz="2000" dirty="0">
              <a:solidFill>
                <a:schemeClr val="bg1"/>
              </a:solidFill>
            </a:endParaRPr>
          </a:p>
          <a:p>
            <a:r>
              <a:rPr lang="en-US" sz="2400" b="0" i="0" u="none" strike="noStrike" dirty="0">
                <a:effectLst/>
                <a:latin typeface="Lato" panose="020F0502020204030203" pitchFamily="34" charset="0"/>
              </a:rPr>
              <a:t>• </a:t>
            </a:r>
            <a:r>
              <a:rPr lang="en-US" sz="2400" b="1" i="0" u="none" strike="noStrike" dirty="0">
                <a:effectLst/>
                <a:latin typeface="Lato" panose="020F0502020204030203" pitchFamily="34" charset="0"/>
              </a:rPr>
              <a:t>Pin 6. –</a:t>
            </a:r>
            <a:r>
              <a:rPr lang="en-US" sz="2400" b="1" i="0" dirty="0">
                <a:effectLst/>
                <a:latin typeface="Lato" panose="020F0502020204030203" pitchFamily="34" charset="0"/>
              </a:rPr>
              <a:t> Threshold,</a:t>
            </a:r>
            <a:r>
              <a:rPr lang="en-US" sz="2400" b="0" i="0" dirty="0">
                <a:solidFill>
                  <a:srgbClr val="414042"/>
                </a:solidFill>
                <a:effectLst/>
                <a:latin typeface="Lato" panose="020F0502020204030203" pitchFamily="34" charset="0"/>
              </a:rPr>
              <a:t> </a:t>
            </a:r>
            <a:r>
              <a:rPr lang="en-US" sz="2400" b="0" i="0" dirty="0">
                <a:solidFill>
                  <a:schemeClr val="bg1"/>
                </a:solidFill>
                <a:effectLst/>
                <a:latin typeface="Lato" panose="020F0502020204030203" pitchFamily="34" charset="0"/>
              </a:rPr>
              <a:t>The positive input to comparator No 2. This pin is used to reset the Flip-flop when the voltage applied to it exceeds 2/3Vcc causing the output to switch from “HIGH” to “LOW” state. This pin connects directly to the RC timing circuit.</a:t>
            </a:r>
          </a:p>
          <a:p>
            <a:endParaRPr lang="en-US" sz="2000" dirty="0">
              <a:solidFill>
                <a:schemeClr val="bg1"/>
              </a:solidFill>
              <a:latin typeface="Lato" panose="020F0502020204030203" pitchFamily="34" charset="0"/>
            </a:endParaRPr>
          </a:p>
          <a:p>
            <a:r>
              <a:rPr lang="en-US" sz="2400" b="1" i="0" u="none" strike="noStrike" dirty="0">
                <a:effectLst/>
                <a:latin typeface="Lato" panose="020F0502020204030203" pitchFamily="34" charset="0"/>
              </a:rPr>
              <a:t>• Pin 7. –</a:t>
            </a:r>
            <a:r>
              <a:rPr lang="en-US" sz="2400" b="1" i="0" dirty="0">
                <a:effectLst/>
                <a:latin typeface="Lato" panose="020F0502020204030203" pitchFamily="34" charset="0"/>
              </a:rPr>
              <a:t> Discharge</a:t>
            </a:r>
            <a:r>
              <a:rPr lang="en-US" sz="2400" b="0" i="0" dirty="0">
                <a:effectLst/>
                <a:latin typeface="Lato" panose="020F0502020204030203" pitchFamily="34" charset="0"/>
              </a:rPr>
              <a:t>,</a:t>
            </a:r>
            <a:r>
              <a:rPr lang="en-US" sz="2400" b="0" i="0" dirty="0">
                <a:solidFill>
                  <a:srgbClr val="414042"/>
                </a:solidFill>
                <a:effectLst/>
                <a:latin typeface="Lato" panose="020F0502020204030203" pitchFamily="34" charset="0"/>
              </a:rPr>
              <a:t> </a:t>
            </a:r>
            <a:r>
              <a:rPr lang="en-US" sz="2400" b="0" i="0" dirty="0">
                <a:solidFill>
                  <a:schemeClr val="bg1"/>
                </a:solidFill>
                <a:effectLst/>
                <a:latin typeface="Lato" panose="020F0502020204030203" pitchFamily="34" charset="0"/>
              </a:rPr>
              <a:t>discharge the timing capacitor to ground when the output at pin 3 switches “LOW”.</a:t>
            </a:r>
          </a:p>
          <a:p>
            <a:endParaRPr lang="en-US" sz="2000" b="0" i="0" dirty="0">
              <a:solidFill>
                <a:schemeClr val="bg1"/>
              </a:solidFill>
              <a:effectLst/>
              <a:latin typeface="Lato" panose="020F0502020204030203" pitchFamily="34" charset="0"/>
            </a:endParaRPr>
          </a:p>
          <a:p>
            <a:r>
              <a:rPr lang="en-US" sz="2400" b="1" i="0" u="none" strike="noStrike" dirty="0">
                <a:effectLst/>
                <a:latin typeface="Lato" panose="020F0502020204030203" pitchFamily="34" charset="0"/>
              </a:rPr>
              <a:t>• Pin 8. –</a:t>
            </a:r>
            <a:r>
              <a:rPr lang="en-US" sz="2400" b="1" i="0" dirty="0">
                <a:effectLst/>
                <a:latin typeface="Lato" panose="020F0502020204030203" pitchFamily="34" charset="0"/>
              </a:rPr>
              <a:t> Supply +</a:t>
            </a:r>
            <a:r>
              <a:rPr lang="en-US" sz="2400" b="1" i="0" dirty="0" err="1">
                <a:effectLst/>
                <a:latin typeface="Lato" panose="020F0502020204030203" pitchFamily="34" charset="0"/>
              </a:rPr>
              <a:t>Vcc</a:t>
            </a:r>
            <a:r>
              <a:rPr lang="en-US" sz="2400" b="1" i="0" dirty="0">
                <a:effectLst/>
                <a:latin typeface="Lato" panose="020F0502020204030203" pitchFamily="34" charset="0"/>
              </a:rPr>
              <a:t>, </a:t>
            </a:r>
            <a:r>
              <a:rPr lang="en-US" sz="2400" b="0" i="0" dirty="0">
                <a:solidFill>
                  <a:schemeClr val="bg1"/>
                </a:solidFill>
                <a:effectLst/>
                <a:latin typeface="Lato" panose="020F0502020204030203" pitchFamily="34" charset="0"/>
              </a:rPr>
              <a:t>This is the power supply pin and for general purpose 555 timers is between 4.5V and 15V.</a:t>
            </a:r>
          </a:p>
          <a:p>
            <a:endParaRPr lang="en-US" sz="2000" b="0" i="0" dirty="0">
              <a:solidFill>
                <a:schemeClr val="bg1"/>
              </a:solidFill>
              <a:effectLst/>
              <a:latin typeface="Lato" panose="020F0502020204030203" pitchFamily="34" charset="0"/>
            </a:endParaRPr>
          </a:p>
          <a:p>
            <a:endParaRPr lang="en-US" sz="2000" b="0" i="0" dirty="0">
              <a:solidFill>
                <a:schemeClr val="bg1"/>
              </a:solidFill>
              <a:effectLst/>
              <a:latin typeface="Lato" panose="020F0502020204030203" pitchFamily="34" charset="0"/>
            </a:endParaRPr>
          </a:p>
          <a:p>
            <a:endParaRPr lang="en-US" sz="2000" dirty="0">
              <a:solidFill>
                <a:schemeClr val="bg1"/>
              </a:solidFill>
            </a:endParaRPr>
          </a:p>
        </p:txBody>
      </p:sp>
    </p:spTree>
    <p:extLst>
      <p:ext uri="{BB962C8B-B14F-4D97-AF65-F5344CB8AC3E}">
        <p14:creationId xmlns:p14="http://schemas.microsoft.com/office/powerpoint/2010/main" val="914495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008FEA84-139D-BF11-EDEB-46A8E2F304E2}"/>
              </a:ext>
            </a:extLst>
          </p:cNvPr>
          <p:cNvPicPr>
            <a:picLocks noChangeAspect="1"/>
          </p:cNvPicPr>
          <p:nvPr/>
        </p:nvPicPr>
        <p:blipFill rotWithShape="1">
          <a:blip r:embed="rId3">
            <a:extLst>
              <a:ext uri="{28A0092B-C50C-407E-A947-70E740481C1C}">
                <a14:useLocalDpi xmlns:a14="http://schemas.microsoft.com/office/drawing/2010/main" val="0"/>
              </a:ext>
            </a:extLst>
          </a:blip>
          <a:srcRect b="13071"/>
          <a:stretch/>
        </p:blipFill>
        <p:spPr>
          <a:xfrm>
            <a:off x="192961" y="64125"/>
            <a:ext cx="8036639" cy="6591508"/>
          </a:xfrm>
          <a:prstGeom prst="rect">
            <a:avLst/>
          </a:prstGeom>
        </p:spPr>
      </p:pic>
      <p:sp>
        <p:nvSpPr>
          <p:cNvPr id="7" name="TextBox 6">
            <a:extLst>
              <a:ext uri="{FF2B5EF4-FFF2-40B4-BE49-F238E27FC236}">
                <a16:creationId xmlns:a16="http://schemas.microsoft.com/office/drawing/2014/main" id="{9B66418B-EB73-A7E6-DFF7-9C770CA4366E}"/>
              </a:ext>
            </a:extLst>
          </p:cNvPr>
          <p:cNvSpPr txBox="1"/>
          <p:nvPr/>
        </p:nvSpPr>
        <p:spPr>
          <a:xfrm>
            <a:off x="8618976" y="1301581"/>
            <a:ext cx="3194816" cy="3908762"/>
          </a:xfrm>
          <a:prstGeom prst="rect">
            <a:avLst/>
          </a:prstGeom>
          <a:noFill/>
        </p:spPr>
        <p:txBody>
          <a:bodyPr wrap="square" rtlCol="0">
            <a:spAutoFit/>
          </a:bodyPr>
          <a:lstStyle/>
          <a:p>
            <a:r>
              <a:rPr lang="en-US" sz="2400" dirty="0">
                <a:solidFill>
                  <a:schemeClr val="bg1"/>
                </a:solidFill>
              </a:rPr>
              <a:t>R1=10K &amp; R2=10K &amp; C=100uF</a:t>
            </a:r>
          </a:p>
          <a:p>
            <a:endParaRPr lang="en-US" sz="2400" dirty="0"/>
          </a:p>
          <a:p>
            <a:r>
              <a:rPr lang="pt-BR" sz="2000" dirty="0">
                <a:solidFill>
                  <a:schemeClr val="bg1"/>
                </a:solidFill>
              </a:rPr>
              <a:t>T(ON) = 0.693 * (R1+R2) * C</a:t>
            </a:r>
          </a:p>
          <a:p>
            <a:r>
              <a:rPr lang="pt-BR" sz="2000" dirty="0">
                <a:solidFill>
                  <a:schemeClr val="bg1"/>
                </a:solidFill>
              </a:rPr>
              <a:t>T(OFF) = 0.693 * R2 * C</a:t>
            </a:r>
          </a:p>
          <a:p>
            <a:endParaRPr lang="pt-BR" sz="2400" dirty="0"/>
          </a:p>
          <a:p>
            <a:r>
              <a:rPr lang="pt-BR" sz="2400" dirty="0"/>
              <a:t>SO,</a:t>
            </a:r>
          </a:p>
          <a:p>
            <a:r>
              <a:rPr lang="pt-BR" sz="2400" dirty="0"/>
              <a:t>T(ON)= 1.386 sec</a:t>
            </a:r>
          </a:p>
          <a:p>
            <a:r>
              <a:rPr lang="pt-BR" sz="2400" dirty="0"/>
              <a:t>T(OFF)= 0.693 sec</a:t>
            </a:r>
          </a:p>
          <a:p>
            <a:endParaRPr lang="en-US" dirty="0"/>
          </a:p>
          <a:p>
            <a:endParaRPr lang="en-US" dirty="0"/>
          </a:p>
        </p:txBody>
      </p:sp>
    </p:spTree>
    <p:extLst>
      <p:ext uri="{BB962C8B-B14F-4D97-AF65-F5344CB8AC3E}">
        <p14:creationId xmlns:p14="http://schemas.microsoft.com/office/powerpoint/2010/main" val="2082625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E2B90B9-F1E8-1895-E3B9-2C95FBD9536B}"/>
              </a:ext>
            </a:extLst>
          </p:cNvPr>
          <p:cNvSpPr txBox="1"/>
          <p:nvPr/>
        </p:nvSpPr>
        <p:spPr>
          <a:xfrm>
            <a:off x="284813" y="329784"/>
            <a:ext cx="10762938" cy="2800767"/>
          </a:xfrm>
          <a:prstGeom prst="rect">
            <a:avLst/>
          </a:prstGeom>
          <a:noFill/>
        </p:spPr>
        <p:txBody>
          <a:bodyPr wrap="square" rtlCol="0">
            <a:spAutoFit/>
          </a:bodyPr>
          <a:lstStyle/>
          <a:p>
            <a:pPr marL="285750" indent="-285750">
              <a:buFont typeface="Wingdings" panose="05000000000000000000" pitchFamily="2" charset="2"/>
              <a:buChar char="ü"/>
            </a:pPr>
            <a:r>
              <a:rPr lang="en-US" sz="3600" b="1" dirty="0">
                <a:solidFill>
                  <a:srgbClr val="002060"/>
                </a:solidFill>
              </a:rPr>
              <a:t> IC 4017 Counter</a:t>
            </a:r>
          </a:p>
          <a:p>
            <a:endParaRPr lang="en-US" sz="3600" b="1" dirty="0">
              <a:solidFill>
                <a:srgbClr val="002060"/>
              </a:solidFill>
            </a:endParaRPr>
          </a:p>
          <a:p>
            <a:r>
              <a:rPr lang="en-US" sz="2800" b="0" i="0" dirty="0">
                <a:solidFill>
                  <a:schemeClr val="bg1"/>
                </a:solidFill>
                <a:effectLst/>
                <a:cs typeface="Helvetica Neue"/>
              </a:rPr>
              <a:t>This IC 4017 is a 16-pin counter IC &amp;</a:t>
            </a:r>
            <a:r>
              <a:rPr lang="en-US" sz="2800" b="0" i="0" dirty="0">
                <a:solidFill>
                  <a:srgbClr val="000000"/>
                </a:solidFill>
                <a:effectLst/>
                <a:latin typeface="Arial" panose="020B0604020202020204" pitchFamily="34" charset="0"/>
              </a:rPr>
              <a:t> </a:t>
            </a:r>
            <a:r>
              <a:rPr lang="en-US" sz="2400" b="0" i="0" dirty="0">
                <a:solidFill>
                  <a:schemeClr val="bg1"/>
                </a:solidFill>
                <a:effectLst/>
                <a:latin typeface="Arial" panose="020B0604020202020204" pitchFamily="34" charset="0"/>
              </a:rPr>
              <a:t>it counts clock pulses. It is called a decade counter because it has 10 outputs (Q0 to Q9) and so it can count 10 clock pulses before starting again.</a:t>
            </a:r>
          </a:p>
          <a:p>
            <a:endParaRPr lang="en-US" sz="2800" dirty="0">
              <a:solidFill>
                <a:schemeClr val="bg1"/>
              </a:solidFill>
            </a:endParaRPr>
          </a:p>
        </p:txBody>
      </p:sp>
      <p:pic>
        <p:nvPicPr>
          <p:cNvPr id="9" name="Picture 8" descr="A picture containing text, circuit, electronics&#10;&#10;Description automatically generated">
            <a:extLst>
              <a:ext uri="{FF2B5EF4-FFF2-40B4-BE49-F238E27FC236}">
                <a16:creationId xmlns:a16="http://schemas.microsoft.com/office/drawing/2014/main" id="{4538F9E6-9C11-46EE-4300-ADDF4AF8579C}"/>
              </a:ext>
            </a:extLst>
          </p:cNvPr>
          <p:cNvPicPr>
            <a:picLocks noChangeAspect="1"/>
          </p:cNvPicPr>
          <p:nvPr/>
        </p:nvPicPr>
        <p:blipFill rotWithShape="1">
          <a:blip r:embed="rId3">
            <a:extLst>
              <a:ext uri="{28A0092B-C50C-407E-A947-70E740481C1C}">
                <a14:useLocalDpi xmlns:a14="http://schemas.microsoft.com/office/drawing/2010/main" val="0"/>
              </a:ext>
            </a:extLst>
          </a:blip>
          <a:srcRect t="19235" b="16366"/>
          <a:stretch/>
        </p:blipFill>
        <p:spPr>
          <a:xfrm>
            <a:off x="914400" y="2990536"/>
            <a:ext cx="10418163" cy="3537680"/>
          </a:xfrm>
          <a:prstGeom prst="rect">
            <a:avLst/>
          </a:prstGeom>
        </p:spPr>
      </p:pic>
    </p:spTree>
    <p:extLst>
      <p:ext uri="{BB962C8B-B14F-4D97-AF65-F5344CB8AC3E}">
        <p14:creationId xmlns:p14="http://schemas.microsoft.com/office/powerpoint/2010/main" val="271257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Picture 5" descr="Chart, bar chart&#10;&#10;Description automatically generated">
            <a:extLst>
              <a:ext uri="{FF2B5EF4-FFF2-40B4-BE49-F238E27FC236}">
                <a16:creationId xmlns:a16="http://schemas.microsoft.com/office/drawing/2014/main" id="{710DF2E4-92FE-26C8-715B-3DE0ED30E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2" y="206661"/>
            <a:ext cx="5760595" cy="6448972"/>
          </a:xfrm>
          <a:prstGeom prst="rect">
            <a:avLst/>
          </a:prstGeom>
        </p:spPr>
      </p:pic>
      <p:sp>
        <p:nvSpPr>
          <p:cNvPr id="7" name="TextBox 6">
            <a:extLst>
              <a:ext uri="{FF2B5EF4-FFF2-40B4-BE49-F238E27FC236}">
                <a16:creationId xmlns:a16="http://schemas.microsoft.com/office/drawing/2014/main" id="{1FE81B38-C00E-D042-9378-E6D3F8DEF599}"/>
              </a:ext>
            </a:extLst>
          </p:cNvPr>
          <p:cNvSpPr txBox="1"/>
          <p:nvPr/>
        </p:nvSpPr>
        <p:spPr>
          <a:xfrm>
            <a:off x="5955467" y="202367"/>
            <a:ext cx="5336498" cy="7478970"/>
          </a:xfrm>
          <a:prstGeom prst="rect">
            <a:avLst/>
          </a:prstGeom>
          <a:noFill/>
        </p:spPr>
        <p:txBody>
          <a:bodyPr wrap="square" rtlCol="0">
            <a:spAutoFit/>
          </a:bodyPr>
          <a:lstStyle/>
          <a:p>
            <a:pPr marL="342900" indent="-342900">
              <a:buFont typeface="Arial" panose="020B0604020202020204" pitchFamily="34" charset="0"/>
              <a:buChar char="•"/>
            </a:pPr>
            <a:r>
              <a:rPr lang="en-US" sz="2400" b="1" i="0" dirty="0">
                <a:effectLst/>
                <a:latin typeface="Arial" panose="020B0604020202020204" pitchFamily="34" charset="0"/>
              </a:rPr>
              <a:t>There are 10 outputs </a:t>
            </a:r>
            <a:r>
              <a:rPr lang="en-US" sz="2400" b="1" i="0" dirty="0">
                <a:solidFill>
                  <a:srgbClr val="7030A0"/>
                </a:solidFill>
                <a:effectLst/>
                <a:latin typeface="Arial" panose="020B0604020202020204" pitchFamily="34" charset="0"/>
              </a:rPr>
              <a:t>pins (1 to 11) </a:t>
            </a:r>
            <a:r>
              <a:rPr lang="en-US" sz="2400" b="0" i="0" dirty="0">
                <a:solidFill>
                  <a:schemeClr val="bg1"/>
                </a:solidFill>
                <a:effectLst/>
                <a:latin typeface="Arial" panose="020B0604020202020204" pitchFamily="34" charset="0"/>
              </a:rPr>
              <a:t>labelled </a:t>
            </a:r>
            <a:r>
              <a:rPr lang="en-US" sz="2400" b="1" i="0" dirty="0">
                <a:solidFill>
                  <a:srgbClr val="7030A0"/>
                </a:solidFill>
                <a:effectLst/>
                <a:latin typeface="Arial" panose="020B0604020202020204" pitchFamily="34" charset="0"/>
              </a:rPr>
              <a:t>Q0</a:t>
            </a:r>
            <a:r>
              <a:rPr lang="en-US" sz="2400" b="0" i="0" dirty="0">
                <a:solidFill>
                  <a:srgbClr val="7030A0"/>
                </a:solidFill>
                <a:effectLst/>
                <a:latin typeface="Arial" panose="020B0604020202020204" pitchFamily="34" charset="0"/>
              </a:rPr>
              <a:t> </a:t>
            </a:r>
            <a:r>
              <a:rPr lang="en-US" sz="2400" b="0" i="0" dirty="0">
                <a:solidFill>
                  <a:schemeClr val="bg1"/>
                </a:solidFill>
                <a:effectLst/>
                <a:latin typeface="Arial" panose="020B0604020202020204" pitchFamily="34" charset="0"/>
              </a:rPr>
              <a:t>to </a:t>
            </a:r>
            <a:r>
              <a:rPr lang="en-US" sz="2400" b="1" i="0" dirty="0">
                <a:solidFill>
                  <a:srgbClr val="7030A0"/>
                </a:solidFill>
                <a:effectLst/>
                <a:latin typeface="Arial" panose="020B0604020202020204" pitchFamily="34" charset="0"/>
              </a:rPr>
              <a:t>Q9</a:t>
            </a:r>
            <a:r>
              <a:rPr lang="en-US" sz="2400" b="0" i="0" dirty="0">
                <a:solidFill>
                  <a:schemeClr val="bg1"/>
                </a:solidFill>
                <a:effectLst/>
                <a:latin typeface="Arial" panose="020B0604020202020204" pitchFamily="34" charset="0"/>
              </a:rPr>
              <a:t>. There is only ever one and </a:t>
            </a:r>
            <a:r>
              <a:rPr lang="en-US" sz="2400" b="1" i="0" dirty="0">
                <a:solidFill>
                  <a:schemeClr val="bg1"/>
                </a:solidFill>
                <a:effectLst/>
                <a:latin typeface="Arial" panose="020B0604020202020204" pitchFamily="34" charset="0"/>
              </a:rPr>
              <a:t>only one</a:t>
            </a:r>
            <a:r>
              <a:rPr lang="en-US" sz="2400" b="0" i="0" dirty="0">
                <a:solidFill>
                  <a:schemeClr val="bg1"/>
                </a:solidFill>
                <a:effectLst/>
                <a:latin typeface="Arial" panose="020B0604020202020204" pitchFamily="34" charset="0"/>
              </a:rPr>
              <a:t> output on at a time. </a:t>
            </a:r>
            <a:r>
              <a:rPr lang="en-US" sz="2400" b="1" i="0" dirty="0">
                <a:solidFill>
                  <a:schemeClr val="bg1"/>
                </a:solidFill>
                <a:effectLst/>
                <a:latin typeface="Arial" panose="020B0604020202020204" pitchFamily="34" charset="0"/>
              </a:rPr>
              <a:t>Only one</a:t>
            </a:r>
            <a:r>
              <a:rPr lang="en-US" sz="2400" b="0" i="0" dirty="0">
                <a:solidFill>
                  <a:schemeClr val="bg1"/>
                </a:solidFill>
                <a:effectLst/>
                <a:latin typeface="Arial" panose="020B0604020202020204" pitchFamily="34" charset="0"/>
              </a:rPr>
              <a:t> of the outputs will be </a:t>
            </a:r>
            <a:r>
              <a:rPr lang="en-US" sz="2400" b="0" i="0" dirty="0">
                <a:solidFill>
                  <a:srgbClr val="7030A0"/>
                </a:solidFill>
                <a:effectLst/>
                <a:latin typeface="Arial" panose="020B0604020202020204" pitchFamily="34" charset="0"/>
              </a:rPr>
              <a:t>HIGH</a:t>
            </a:r>
            <a:r>
              <a:rPr lang="en-US" sz="2400" b="0" i="0" dirty="0">
                <a:solidFill>
                  <a:schemeClr val="bg1"/>
                </a:solidFill>
                <a:effectLst/>
                <a:latin typeface="Arial" panose="020B0604020202020204" pitchFamily="34" charset="0"/>
              </a:rPr>
              <a:t> and </a:t>
            </a:r>
            <a:r>
              <a:rPr lang="en-US" sz="2400" b="1" i="0" dirty="0">
                <a:solidFill>
                  <a:schemeClr val="bg1"/>
                </a:solidFill>
                <a:effectLst/>
                <a:latin typeface="Arial" panose="020B0604020202020204" pitchFamily="34" charset="0"/>
              </a:rPr>
              <a:t>all</a:t>
            </a:r>
            <a:r>
              <a:rPr lang="en-US" sz="2400" b="0" i="0" dirty="0">
                <a:solidFill>
                  <a:schemeClr val="bg1"/>
                </a:solidFill>
                <a:effectLst/>
                <a:latin typeface="Arial" panose="020B0604020202020204" pitchFamily="34" charset="0"/>
              </a:rPr>
              <a:t> of the other outputs will be </a:t>
            </a:r>
            <a:r>
              <a:rPr lang="en-US" sz="2400" b="0" i="0" dirty="0">
                <a:solidFill>
                  <a:srgbClr val="7030A0"/>
                </a:solidFill>
                <a:effectLst/>
                <a:latin typeface="Arial" panose="020B0604020202020204" pitchFamily="34" charset="0"/>
              </a:rPr>
              <a:t>LOW</a:t>
            </a:r>
            <a:r>
              <a:rPr lang="en-US" sz="2400" b="0" i="0" dirty="0">
                <a:solidFill>
                  <a:schemeClr val="bg1"/>
                </a:solidFill>
                <a:effectLst/>
                <a:latin typeface="Arial" panose="020B0604020202020204" pitchFamily="34" charset="0"/>
              </a:rPr>
              <a:t>.</a:t>
            </a:r>
          </a:p>
          <a:p>
            <a:pPr marL="342900" indent="-342900">
              <a:buFont typeface="Arial" panose="020B0604020202020204" pitchFamily="34" charset="0"/>
              <a:buChar char="•"/>
            </a:pPr>
            <a:endParaRPr lang="en-US" sz="2400" b="0" i="0" dirty="0">
              <a:solidFill>
                <a:schemeClr val="bg1"/>
              </a:solidFill>
              <a:effectLst/>
              <a:latin typeface="Arial" panose="020B0604020202020204" pitchFamily="34" charset="0"/>
            </a:endParaRPr>
          </a:p>
          <a:p>
            <a:pPr marL="342900" indent="-342900">
              <a:buFont typeface="Arial" panose="020B0604020202020204" pitchFamily="34" charset="0"/>
              <a:buChar char="•"/>
            </a:pPr>
            <a:r>
              <a:rPr lang="en-US" sz="2400" b="0" i="0" dirty="0">
                <a:effectLst/>
                <a:latin typeface="Arial" panose="020B0604020202020204" pitchFamily="34" charset="0"/>
              </a:rPr>
              <a:t>Pin 12 </a:t>
            </a:r>
            <a:r>
              <a:rPr lang="en-US" sz="2400" b="0" i="0" dirty="0">
                <a:solidFill>
                  <a:schemeClr val="bg1"/>
                </a:solidFill>
                <a:effectLst/>
                <a:latin typeface="Arial" panose="020B0604020202020204" pitchFamily="34" charset="0"/>
              </a:rPr>
              <a:t>(carry-out ) is HIGH from Q0 to Q4 and LOW from Q5 to Q9,it can be used to provide the clock pulse for another counter.</a:t>
            </a:r>
          </a:p>
          <a:p>
            <a:pPr marL="342900" indent="-342900">
              <a:buFont typeface="Arial" panose="020B0604020202020204" pitchFamily="34" charset="0"/>
              <a:buChar char="•"/>
            </a:pPr>
            <a:endParaRPr lang="en-US" sz="2400" b="0" i="0" dirty="0">
              <a:solidFill>
                <a:schemeClr val="bg1"/>
              </a:solidFill>
              <a:effectLst/>
              <a:latin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rPr>
              <a:t>Pin 13 clock Inhibit (Enable) </a:t>
            </a:r>
            <a:r>
              <a:rPr lang="en-US" sz="2400" dirty="0">
                <a:solidFill>
                  <a:schemeClr val="bg1"/>
                </a:solidFill>
                <a:latin typeface="Arial" panose="020B0604020202020204" pitchFamily="34" charset="0"/>
              </a:rPr>
              <a:t>we connect it with Ground(Low) as </a:t>
            </a:r>
            <a:r>
              <a:rPr lang="en-US" sz="2400" b="0" i="0" dirty="0">
                <a:solidFill>
                  <a:schemeClr val="bg1"/>
                </a:solidFill>
                <a:effectLst/>
                <a:latin typeface="Arial" panose="020B0604020202020204" pitchFamily="34" charset="0"/>
              </a:rPr>
              <a:t>The counter stops counting when the it is HIGH and the outputs do not change.</a:t>
            </a:r>
          </a:p>
          <a:p>
            <a:endParaRPr lang="en-US" sz="2400" dirty="0">
              <a:solidFill>
                <a:schemeClr val="bg1"/>
              </a:solidFill>
              <a:latin typeface="Arial" panose="020B0604020202020204" pitchFamily="34" charset="0"/>
            </a:endParaRPr>
          </a:p>
          <a:p>
            <a:endParaRPr lang="en-US" sz="2400" dirty="0">
              <a:solidFill>
                <a:schemeClr val="bg1"/>
              </a:solidFill>
              <a:latin typeface="Arial" panose="020B0604020202020204" pitchFamily="34" charset="0"/>
            </a:endParaRPr>
          </a:p>
          <a:p>
            <a:endParaRPr lang="en-US" sz="2400" dirty="0">
              <a:solidFill>
                <a:schemeClr val="bg1"/>
              </a:solidFill>
              <a:latin typeface="Arial" panose="020B0604020202020204" pitchFamily="34" charset="0"/>
            </a:endParaRPr>
          </a:p>
        </p:txBody>
      </p:sp>
    </p:spTree>
    <p:extLst>
      <p:ext uri="{BB962C8B-B14F-4D97-AF65-F5344CB8AC3E}">
        <p14:creationId xmlns:p14="http://schemas.microsoft.com/office/powerpoint/2010/main" val="189819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EECE98F-4F30-7741-F0F8-5987B0D11CF5}"/>
              </a:ext>
            </a:extLst>
          </p:cNvPr>
          <p:cNvSpPr txBox="1"/>
          <p:nvPr/>
        </p:nvSpPr>
        <p:spPr>
          <a:xfrm>
            <a:off x="287311" y="239843"/>
            <a:ext cx="1161737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Pin 14 </a:t>
            </a:r>
            <a:r>
              <a:rPr lang="en-US" sz="2400" dirty="0">
                <a:solidFill>
                  <a:srgbClr val="000000"/>
                </a:solidFill>
                <a:latin typeface="Arial" panose="020B0604020202020204" pitchFamily="34" charset="0"/>
              </a:rPr>
              <a:t>(</a:t>
            </a:r>
            <a:r>
              <a:rPr lang="en-US" sz="2400" b="0" i="0" dirty="0">
                <a:solidFill>
                  <a:srgbClr val="000000"/>
                </a:solidFill>
                <a:effectLst/>
                <a:latin typeface="Arial" panose="020B0604020202020204" pitchFamily="34" charset="0"/>
              </a:rPr>
              <a:t>CLOCK input</a:t>
            </a:r>
            <a:r>
              <a:rPr lang="en-US" sz="2400" b="0" i="0" dirty="0">
                <a:effectLst/>
                <a:latin typeface="Arial" panose="020B0604020202020204" pitchFamily="34" charset="0"/>
              </a:rPr>
              <a:t>)</a:t>
            </a:r>
            <a:r>
              <a:rPr lang="en-US" sz="2400" b="0" i="0" dirty="0">
                <a:solidFill>
                  <a:schemeClr val="bg1"/>
                </a:solidFill>
                <a:effectLst/>
                <a:latin typeface="Arial" panose="020B0604020202020204" pitchFamily="34" charset="0"/>
              </a:rPr>
              <a:t> it makes the output change each time the clock input goes from LOW to HIGH.</a:t>
            </a:r>
          </a:p>
          <a:p>
            <a:pPr marL="342900" indent="-342900">
              <a:buFont typeface="Arial" panose="020B0604020202020204" pitchFamily="34" charset="0"/>
              <a:buChar char="•"/>
            </a:pPr>
            <a:r>
              <a:rPr lang="en-US" sz="2400" dirty="0">
                <a:latin typeface="Arial" panose="020B0604020202020204" pitchFamily="34" charset="0"/>
              </a:rPr>
              <a:t>Pin 15 (</a:t>
            </a:r>
            <a:r>
              <a:rPr lang="en-US" sz="2400" b="0" i="0" dirty="0">
                <a:effectLst/>
                <a:latin typeface="Arial" panose="020B0604020202020204" pitchFamily="34" charset="0"/>
              </a:rPr>
              <a:t> RESET</a:t>
            </a:r>
            <a:r>
              <a:rPr lang="en-US" sz="2400" dirty="0">
                <a:latin typeface="Arial" panose="020B0604020202020204" pitchFamily="34" charset="0"/>
              </a:rPr>
              <a:t>)</a:t>
            </a:r>
            <a:r>
              <a:rPr lang="en-US" sz="2400" dirty="0">
                <a:solidFill>
                  <a:schemeClr val="bg1"/>
                </a:solidFill>
                <a:latin typeface="Arial" panose="020B0604020202020204" pitchFamily="34" charset="0"/>
              </a:rPr>
              <a:t> </a:t>
            </a:r>
            <a:r>
              <a:rPr lang="en-US" sz="2400" dirty="0">
                <a:solidFill>
                  <a:schemeClr val="bg1"/>
                </a:solidFill>
                <a:effectLst/>
                <a:latin typeface="Times New Roman" panose="02020603050405020304" pitchFamily="18" charset="0"/>
                <a:ea typeface="Calibri" panose="020F0502020204030204" pitchFamily="34" charset="0"/>
              </a:rPr>
              <a:t>connected to ground. with a HIGH effort, the counter resets to zero (to start from the first).</a:t>
            </a:r>
          </a:p>
          <a:p>
            <a:pPr marL="342900" indent="-342900">
              <a:buFont typeface="Arial" panose="020B0604020202020204" pitchFamily="34" charset="0"/>
              <a:buChar char="•"/>
            </a:pPr>
            <a:r>
              <a:rPr lang="en-US" sz="2400" b="1" i="0" dirty="0">
                <a:latin typeface="Times New Roman" panose="02020603050405020304" pitchFamily="18" charset="0"/>
                <a:ea typeface="Calibri" panose="020F0502020204030204" pitchFamily="34" charset="0"/>
              </a:rPr>
              <a:t>Pin 16(VCC)</a:t>
            </a:r>
            <a:endParaRPr lang="en-US" sz="2400" b="1" i="0" dirty="0">
              <a:effectLst/>
              <a:latin typeface="Arial" panose="020B0604020202020204" pitchFamily="34" charset="0"/>
            </a:endParaRPr>
          </a:p>
          <a:p>
            <a:endParaRPr lang="en-US" sz="2400" dirty="0">
              <a:solidFill>
                <a:schemeClr val="bg1"/>
              </a:solidFill>
            </a:endParaRPr>
          </a:p>
        </p:txBody>
      </p:sp>
      <p:pic>
        <p:nvPicPr>
          <p:cNvPr id="9" name="Picture 8" descr="Diagram, schematic&#10;&#10;Description automatically generated">
            <a:extLst>
              <a:ext uri="{FF2B5EF4-FFF2-40B4-BE49-F238E27FC236}">
                <a16:creationId xmlns:a16="http://schemas.microsoft.com/office/drawing/2014/main" id="{C9F2BEF2-90B6-67CA-0062-EEC939829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954" y="1600200"/>
            <a:ext cx="8786733" cy="5017957"/>
          </a:xfrm>
          <a:prstGeom prst="rect">
            <a:avLst/>
          </a:prstGeom>
        </p:spPr>
      </p:pic>
    </p:spTree>
    <p:extLst>
      <p:ext uri="{BB962C8B-B14F-4D97-AF65-F5344CB8AC3E}">
        <p14:creationId xmlns:p14="http://schemas.microsoft.com/office/powerpoint/2010/main" val="1954226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A90B350-4536-3611-3446-4DA25C433F21}"/>
              </a:ext>
            </a:extLst>
          </p:cNvPr>
          <p:cNvPicPr>
            <a:picLocks noChangeAspect="1"/>
          </p:cNvPicPr>
          <p:nvPr/>
        </p:nvPicPr>
        <p:blipFill rotWithShape="1">
          <a:blip r:embed="rId4">
            <a:extLst>
              <a:ext uri="{28A0092B-C50C-407E-A947-70E740481C1C}">
                <a14:useLocalDpi xmlns:a14="http://schemas.microsoft.com/office/drawing/2010/main" val="0"/>
              </a:ext>
            </a:extLst>
          </a:blip>
          <a:srcRect l="24098" t="31467" r="22542" b="11894"/>
          <a:stretch/>
        </p:blipFill>
        <p:spPr>
          <a:xfrm>
            <a:off x="119921" y="234612"/>
            <a:ext cx="8889167" cy="6550702"/>
          </a:xfrm>
          <a:prstGeom prst="rect">
            <a:avLst/>
          </a:prstGeom>
        </p:spPr>
      </p:pic>
      <p:sp>
        <p:nvSpPr>
          <p:cNvPr id="8" name="TextBox 7">
            <a:extLst>
              <a:ext uri="{FF2B5EF4-FFF2-40B4-BE49-F238E27FC236}">
                <a16:creationId xmlns:a16="http://schemas.microsoft.com/office/drawing/2014/main" id="{EADF390B-45C5-108C-8FCB-4A6C5518FB94}"/>
              </a:ext>
            </a:extLst>
          </p:cNvPr>
          <p:cNvSpPr txBox="1"/>
          <p:nvPr/>
        </p:nvSpPr>
        <p:spPr>
          <a:xfrm>
            <a:off x="9129009" y="2121595"/>
            <a:ext cx="2713220" cy="2308324"/>
          </a:xfrm>
          <a:prstGeom prst="rect">
            <a:avLst/>
          </a:prstGeom>
          <a:noFill/>
        </p:spPr>
        <p:txBody>
          <a:bodyPr wrap="square" rtlCol="0">
            <a:spAutoFit/>
          </a:bodyPr>
          <a:lstStyle/>
          <a:p>
            <a:pPr algn="ctr"/>
            <a:r>
              <a:rPr lang="en-US" b="1" i="0" dirty="0">
                <a:effectLst/>
                <a:latin typeface="Arial" panose="020B0604020202020204" pitchFamily="34" charset="0"/>
              </a:rPr>
              <a:t>We connect (Q0 to Q9)</a:t>
            </a:r>
          </a:p>
          <a:p>
            <a:pPr algn="ctr"/>
            <a:r>
              <a:rPr lang="en-US" b="1" dirty="0">
                <a:latin typeface="Arial" panose="020B0604020202020204" pitchFamily="34" charset="0"/>
              </a:rPr>
              <a:t>With diodes to prevent the flow of current in another direction,</a:t>
            </a:r>
          </a:p>
          <a:p>
            <a:pPr algn="ctr"/>
            <a:r>
              <a:rPr lang="en-US" b="1" dirty="0">
                <a:latin typeface="Arial" panose="020B0604020202020204" pitchFamily="34" charset="0"/>
              </a:rPr>
              <a:t>Then we connect our LEDs  &amp; put </a:t>
            </a:r>
            <a:r>
              <a:rPr lang="en-US" b="1" dirty="0">
                <a:effectLst/>
                <a:latin typeface="Times New Roman" panose="02020603050405020304" pitchFamily="18" charset="0"/>
                <a:ea typeface="Calibri" panose="020F0502020204030204" pitchFamily="34" charset="0"/>
              </a:rPr>
              <a:t>Resistors before them  to save them  from High current </a:t>
            </a:r>
            <a:endParaRPr lang="en-US" b="1" dirty="0"/>
          </a:p>
        </p:txBody>
      </p:sp>
    </p:spTree>
    <p:extLst>
      <p:ext uri="{BB962C8B-B14F-4D97-AF65-F5344CB8AC3E}">
        <p14:creationId xmlns:p14="http://schemas.microsoft.com/office/powerpoint/2010/main" val="337278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642252CD-B5F5-9624-DE2B-664957FCCA34}"/>
              </a:ext>
            </a:extLst>
          </p:cNvPr>
          <p:cNvSpPr txBox="1"/>
          <p:nvPr/>
        </p:nvSpPr>
        <p:spPr>
          <a:xfrm>
            <a:off x="454700" y="383699"/>
            <a:ext cx="10563069" cy="2000548"/>
          </a:xfrm>
          <a:prstGeom prst="rect">
            <a:avLst/>
          </a:prstGeom>
          <a:noFill/>
        </p:spPr>
        <p:txBody>
          <a:bodyPr wrap="square">
            <a:spAutoFit/>
          </a:bodyPr>
          <a:lstStyle/>
          <a:p>
            <a:pPr marL="457200" indent="-457200">
              <a:buFont typeface="Wingdings" panose="05000000000000000000" pitchFamily="2" charset="2"/>
              <a:buChar char="v"/>
            </a:pPr>
            <a:r>
              <a:rPr lang="en-US" sz="2800" b="1" dirty="0">
                <a:solidFill>
                  <a:srgbClr val="002060"/>
                </a:solidFill>
              </a:rPr>
              <a:t>Benefits from this project</a:t>
            </a:r>
          </a:p>
          <a:p>
            <a:pPr marL="285750" indent="-285750">
              <a:buFont typeface="Wingdings" panose="05000000000000000000" pitchFamily="2" charset="2"/>
              <a:buChar char="ü"/>
            </a:pPr>
            <a:r>
              <a:rPr lang="en-US" sz="2400" dirty="0">
                <a:solidFill>
                  <a:schemeClr val="bg1"/>
                </a:solidFill>
              </a:rPr>
              <a:t>Self-education</a:t>
            </a:r>
          </a:p>
          <a:p>
            <a:pPr marL="285750" indent="-285750">
              <a:buFont typeface="Wingdings" panose="05000000000000000000" pitchFamily="2" charset="2"/>
              <a:buChar char="ü"/>
            </a:pPr>
            <a:r>
              <a:rPr lang="en-US" sz="2400" dirty="0">
                <a:solidFill>
                  <a:schemeClr val="bg1"/>
                </a:solidFill>
              </a:rPr>
              <a:t> Find solutions to problems</a:t>
            </a:r>
          </a:p>
          <a:p>
            <a:pPr marL="285750" indent="-285750">
              <a:buFont typeface="Wingdings" panose="05000000000000000000" pitchFamily="2" charset="2"/>
              <a:buChar char="ü"/>
            </a:pPr>
            <a:r>
              <a:rPr lang="en-US" sz="2400" dirty="0">
                <a:solidFill>
                  <a:schemeClr val="bg1"/>
                </a:solidFill>
              </a:rPr>
              <a:t>Teamwork</a:t>
            </a:r>
          </a:p>
          <a:p>
            <a:pPr marL="285750" indent="-285750">
              <a:buFont typeface="Wingdings" panose="05000000000000000000" pitchFamily="2" charset="2"/>
              <a:buChar char="ü"/>
            </a:pPr>
            <a:r>
              <a:rPr lang="en-US" sz="2400" dirty="0">
                <a:solidFill>
                  <a:schemeClr val="bg1"/>
                </a:solidFill>
              </a:rPr>
              <a:t>Learn new components</a:t>
            </a:r>
          </a:p>
        </p:txBody>
      </p:sp>
    </p:spTree>
    <p:extLst>
      <p:ext uri="{BB962C8B-B14F-4D97-AF65-F5344CB8AC3E}">
        <p14:creationId xmlns:p14="http://schemas.microsoft.com/office/powerpoint/2010/main" val="2739682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7802-7FAC-1EAB-4ED1-329258C20C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CD22E0-274C-107B-E6EB-C9559A3152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99C8DE-3F28-53FB-E1ED-68491AF4FD2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WhatsApp Video 2022-12-03 at 13.32.35">
            <a:hlinkClick r:id="" action="ppaction://media"/>
            <a:extLst>
              <a:ext uri="{FF2B5EF4-FFF2-40B4-BE49-F238E27FC236}">
                <a16:creationId xmlns:a16="http://schemas.microsoft.com/office/drawing/2014/main" id="{14DDD39A-EFFE-F3EC-19E0-7250627523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9875" y="0"/>
            <a:ext cx="11802256" cy="5111647"/>
          </a:xfrm>
          <a:prstGeom prst="rect">
            <a:avLst/>
          </a:prstGeom>
        </p:spPr>
      </p:pic>
      <p:sp>
        <p:nvSpPr>
          <p:cNvPr id="6" name="TextBox 5">
            <a:extLst>
              <a:ext uri="{FF2B5EF4-FFF2-40B4-BE49-F238E27FC236}">
                <a16:creationId xmlns:a16="http://schemas.microsoft.com/office/drawing/2014/main" id="{9FDCEF22-BD58-89EC-7782-3729AC23EB98}"/>
              </a:ext>
            </a:extLst>
          </p:cNvPr>
          <p:cNvSpPr txBox="1"/>
          <p:nvPr/>
        </p:nvSpPr>
        <p:spPr>
          <a:xfrm>
            <a:off x="1524000" y="5628290"/>
            <a:ext cx="9144000" cy="646331"/>
          </a:xfrm>
          <a:prstGeom prst="rect">
            <a:avLst/>
          </a:prstGeom>
          <a:noFill/>
        </p:spPr>
        <p:txBody>
          <a:bodyPr wrap="square" rtlCol="0">
            <a:spAutoFit/>
          </a:bodyPr>
          <a:lstStyle/>
          <a:p>
            <a:pPr algn="ctr"/>
            <a:r>
              <a:rPr lang="en-US" sz="3600" b="1" dirty="0">
                <a:latin typeface="Amasis MT Pro Black" panose="02040A04050005020304" pitchFamily="18" charset="0"/>
              </a:rPr>
              <a:t>BY : SEIF.M</a:t>
            </a:r>
          </a:p>
        </p:txBody>
      </p:sp>
    </p:spTree>
    <p:extLst>
      <p:ext uri="{BB962C8B-B14F-4D97-AF65-F5344CB8AC3E}">
        <p14:creationId xmlns:p14="http://schemas.microsoft.com/office/powerpoint/2010/main" val="371069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3C407-1BB9-6AA4-63C2-19496D2C02C2}"/>
              </a:ext>
            </a:extLst>
          </p:cNvPr>
          <p:cNvPicPr>
            <a:picLocks noChangeAspect="1"/>
          </p:cNvPicPr>
          <p:nvPr/>
        </p:nvPicPr>
        <p:blipFill>
          <a:blip r:embed="rId2"/>
          <a:stretch>
            <a:fillRect/>
          </a:stretch>
        </p:blipFill>
        <p:spPr>
          <a:xfrm>
            <a:off x="-528" y="0"/>
            <a:ext cx="12192528" cy="6858297"/>
          </a:xfrm>
          <a:prstGeom prst="rect">
            <a:avLst/>
          </a:prstGeom>
        </p:spPr>
      </p:pic>
    </p:spTree>
    <p:extLst>
      <p:ext uri="{BB962C8B-B14F-4D97-AF65-F5344CB8AC3E}">
        <p14:creationId xmlns:p14="http://schemas.microsoft.com/office/powerpoint/2010/main" val="29694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E06B6A-2F39-8565-CE33-30084DF71E8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1199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E141EA-6DE3-2573-B997-6102C05D1F96}"/>
              </a:ext>
            </a:extLst>
          </p:cNvPr>
          <p:cNvPicPr>
            <a:picLocks noChangeAspect="1"/>
          </p:cNvPicPr>
          <p:nvPr/>
        </p:nvPicPr>
        <p:blipFill>
          <a:blip r:embed="rId2"/>
          <a:stretch>
            <a:fillRect/>
          </a:stretch>
        </p:blipFill>
        <p:spPr>
          <a:xfrm>
            <a:off x="-528" y="-297"/>
            <a:ext cx="12192528" cy="6858297"/>
          </a:xfrm>
          <a:prstGeom prst="rect">
            <a:avLst/>
          </a:prstGeom>
        </p:spPr>
      </p:pic>
    </p:spTree>
    <p:extLst>
      <p:ext uri="{BB962C8B-B14F-4D97-AF65-F5344CB8AC3E}">
        <p14:creationId xmlns:p14="http://schemas.microsoft.com/office/powerpoint/2010/main" val="256046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848630-B67B-4E6F-ADBA-F33CD507107A}"/>
              </a:ext>
            </a:extLst>
          </p:cNvPr>
          <p:cNvPicPr>
            <a:picLocks noChangeAspect="1"/>
          </p:cNvPicPr>
          <p:nvPr/>
        </p:nvPicPr>
        <p:blipFill>
          <a:blip r:embed="rId2"/>
          <a:stretch>
            <a:fillRect/>
          </a:stretch>
        </p:blipFill>
        <p:spPr>
          <a:xfrm>
            <a:off x="0" y="-297"/>
            <a:ext cx="12192000" cy="6858000"/>
          </a:xfrm>
          <a:prstGeom prst="rect">
            <a:avLst/>
          </a:prstGeom>
        </p:spPr>
      </p:pic>
    </p:spTree>
    <p:extLst>
      <p:ext uri="{BB962C8B-B14F-4D97-AF65-F5344CB8AC3E}">
        <p14:creationId xmlns:p14="http://schemas.microsoft.com/office/powerpoint/2010/main" val="2302729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ADF99-1248-7EA9-F3DC-A137CE283045}"/>
              </a:ext>
            </a:extLst>
          </p:cNvPr>
          <p:cNvPicPr>
            <a:picLocks noChangeAspect="1"/>
          </p:cNvPicPr>
          <p:nvPr/>
        </p:nvPicPr>
        <p:blipFill>
          <a:blip r:embed="rId2"/>
          <a:stretch>
            <a:fillRect/>
          </a:stretch>
        </p:blipFill>
        <p:spPr>
          <a:xfrm>
            <a:off x="-528" y="-297"/>
            <a:ext cx="12192528" cy="6858297"/>
          </a:xfrm>
          <a:prstGeom prst="rect">
            <a:avLst/>
          </a:prstGeom>
        </p:spPr>
      </p:pic>
      <p:sp>
        <p:nvSpPr>
          <p:cNvPr id="5" name="TextBox 4">
            <a:extLst>
              <a:ext uri="{FF2B5EF4-FFF2-40B4-BE49-F238E27FC236}">
                <a16:creationId xmlns:a16="http://schemas.microsoft.com/office/drawing/2014/main" id="{D4B570D1-5F64-ED22-511F-517E7C6C41E6}"/>
              </a:ext>
            </a:extLst>
          </p:cNvPr>
          <p:cNvSpPr txBox="1"/>
          <p:nvPr/>
        </p:nvSpPr>
        <p:spPr>
          <a:xfrm>
            <a:off x="3462726" y="3167241"/>
            <a:ext cx="5486401" cy="523220"/>
          </a:xfrm>
          <a:prstGeom prst="rect">
            <a:avLst/>
          </a:prstGeom>
          <a:noFill/>
        </p:spPr>
        <p:txBody>
          <a:bodyPr wrap="square" rtlCol="0">
            <a:spAutoFit/>
          </a:bodyPr>
          <a:lstStyle/>
          <a:p>
            <a:pPr algn="ctr"/>
            <a:r>
              <a:rPr lang="en-US" sz="2800" b="1" dirty="0"/>
              <a:t>BY : Abdullah </a:t>
            </a:r>
            <a:r>
              <a:rPr lang="en-US" sz="2800" b="1" dirty="0" err="1"/>
              <a:t>Elmasry</a:t>
            </a:r>
            <a:r>
              <a:rPr lang="en-US" sz="2800" b="1" dirty="0"/>
              <a:t> </a:t>
            </a:r>
          </a:p>
        </p:txBody>
      </p:sp>
    </p:spTree>
    <p:extLst>
      <p:ext uri="{BB962C8B-B14F-4D97-AF65-F5344CB8AC3E}">
        <p14:creationId xmlns:p14="http://schemas.microsoft.com/office/powerpoint/2010/main" val="892305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748FEE-BB3E-E20F-6FF5-89286E776691}"/>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719344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51424D-68DD-17D4-8E3E-9DA4DFDFACE6}"/>
              </a:ext>
            </a:extLst>
          </p:cNvPr>
          <p:cNvPicPr>
            <a:picLocks noChangeAspect="1"/>
          </p:cNvPicPr>
          <p:nvPr/>
        </p:nvPicPr>
        <p:blipFill>
          <a:blip r:embed="rId2"/>
          <a:stretch>
            <a:fillRect/>
          </a:stretch>
        </p:blipFill>
        <p:spPr>
          <a:xfrm>
            <a:off x="-528" y="0"/>
            <a:ext cx="12192000" cy="6858000"/>
          </a:xfrm>
          <a:prstGeom prst="rect">
            <a:avLst/>
          </a:prstGeom>
        </p:spPr>
      </p:pic>
    </p:spTree>
    <p:extLst>
      <p:ext uri="{BB962C8B-B14F-4D97-AF65-F5344CB8AC3E}">
        <p14:creationId xmlns:p14="http://schemas.microsoft.com/office/powerpoint/2010/main" val="1173985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871</Words>
  <Application>Microsoft Office PowerPoint</Application>
  <PresentationFormat>Widescreen</PresentationFormat>
  <Paragraphs>80</Paragraphs>
  <Slides>27</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Amasis MT Pro Black</vt:lpstr>
      <vt:lpstr>Arial</vt:lpstr>
      <vt:lpstr>Calibri</vt:lpstr>
      <vt:lpstr>Calibri Light</vt:lpstr>
      <vt:lpstr>Helvetica Neue</vt:lpstr>
      <vt:lpstr>Lato</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Abdellatif</dc:creator>
  <cp:lastModifiedBy>SEIF MOHAMED🦅👷‍♂️</cp:lastModifiedBy>
  <cp:revision>13</cp:revision>
  <dcterms:created xsi:type="dcterms:W3CDTF">2022-03-10T23:08:08Z</dcterms:created>
  <dcterms:modified xsi:type="dcterms:W3CDTF">2023-05-17T13:35:13Z</dcterms:modified>
</cp:coreProperties>
</file>